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3.jpg" ContentType="image/jpg"/>
  <Override PartName="/ppt/media/image35.jpg" ContentType="image/jpg"/>
  <Override PartName="/ppt/media/image37.jpg" ContentType="image/jpg"/>
  <Override PartName="/ppt/media/image38.jpg" ContentType="image/jpg"/>
  <Override PartName="/ppt/media/image40.jpg" ContentType="image/jpg"/>
  <Override PartName="/ppt/media/image42.jpg" ContentType="image/jpg"/>
  <Override PartName="/ppt/media/image43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2.jpg" ContentType="image/jpg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83" r:id="rId1"/>
    <p:sldMasterId id="2147483796" r:id="rId2"/>
    <p:sldMasterId id="214748380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08" r:id="rId21"/>
    <p:sldId id="273" r:id="rId22"/>
    <p:sldId id="274" r:id="rId23"/>
    <p:sldId id="529" r:id="rId24"/>
    <p:sldId id="556" r:id="rId25"/>
    <p:sldId id="557" r:id="rId26"/>
    <p:sldId id="558" r:id="rId27"/>
    <p:sldId id="559" r:id="rId28"/>
    <p:sldId id="560" r:id="rId29"/>
    <p:sldId id="561" r:id="rId30"/>
    <p:sldId id="531" r:id="rId31"/>
    <p:sldId id="530" r:id="rId32"/>
    <p:sldId id="532" r:id="rId33"/>
    <p:sldId id="533" r:id="rId34"/>
    <p:sldId id="562" r:id="rId35"/>
    <p:sldId id="563" r:id="rId36"/>
    <p:sldId id="56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9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8.jpeg"/><Relationship Id="rId14" Type="http://schemas.microsoft.com/office/2007/relationships/hdphoto" Target="../media/hdphoto1.wdp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19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4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9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6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png"/><Relationship Id="rId11" Type="http://schemas.openxmlformats.org/officeDocument/2006/relationships/image" Target="../media/image19.jp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8.jpe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17612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99068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5757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7082" y="257302"/>
            <a:ext cx="806983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16778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55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05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454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30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7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25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33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693893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031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95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99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5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376060" y="3985791"/>
            <a:ext cx="2306955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3530F3-E595-EA48-AA18-0E0EA367D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05EAF9-7E28-6840-B3F3-400CC3AA94E3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AAFD150-FB5C-D647-A779-AD0371D91A8C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84CE05E9-3044-3847-8DEA-6EAE6F2359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EAB505-E3B4-1D49-BC5E-C9396D602A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E5B9ED-D9BE-724F-B2D9-6D756BF0FB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1BE2BE76-7FB8-884F-B7A9-AB3AB25BC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BC2B340-585A-DF45-A35E-283C91E67B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678E44-6045-454D-AEE8-12647A810D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118EBC5-91DE-F04D-8AAA-1BC6DB297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F0051-D08C-834A-B6EC-F27DB682F9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381725B-9534-4D41-9342-D6448D5B5F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6F9BF8-CED0-2A42-8AA1-77528C6E8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512ABA-9FD2-F841-9DC5-9BB8DE9D2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376060" y="3985791"/>
            <a:ext cx="2306955" cy="2892592"/>
          </a:xfrm>
          <a:prstGeom prst="rect">
            <a:avLst/>
          </a:prstGeom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63DC0D2C-AEBD-2B43-A40F-219AF41A9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916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25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5" y="863445"/>
            <a:ext cx="8947231" cy="5590565"/>
          </a:xfrm>
        </p:spPr>
        <p:txBody>
          <a:bodyPr>
            <a:noAutofit/>
          </a:bodyPr>
          <a:lstStyle>
            <a:lvl1pPr marL="198835" indent="-198835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1800">
                <a:solidFill>
                  <a:schemeClr val="tx1"/>
                </a:solidFill>
              </a:defRPr>
            </a:lvl1pPr>
            <a:lvl2pPr marL="607219" indent="-264319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1500">
                <a:solidFill>
                  <a:schemeClr val="tx1"/>
                </a:solidFill>
              </a:defRPr>
            </a:lvl2pPr>
            <a:lvl3pPr marL="857250" indent="-17145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0844F7-B1E8-C14E-9D9F-20EC050A0FBF}"/>
              </a:ext>
            </a:extLst>
          </p:cNvPr>
          <p:cNvGrpSpPr/>
          <p:nvPr userDrawn="1"/>
        </p:nvGrpSpPr>
        <p:grpSpPr>
          <a:xfrm>
            <a:off x="7130008" y="708951"/>
            <a:ext cx="1915607" cy="828000"/>
            <a:chOff x="131178" y="5775961"/>
            <a:chExt cx="2530238" cy="820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767CF8-CEA4-D247-8961-5FAFC9388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59C4B1-B342-DB40-9BF7-DA9F2810F42A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F9B9F1F1-962F-6B42-ADD5-114B76A2CF68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9605EF62-6505-4A4B-BE31-06DB3AC427ED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7594A79-B00D-5542-ADB3-CE314B21E1D6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362F38DA-89B2-284D-AC10-6DCE5B666DE5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EBB3EAC6-54FF-8D46-BDF5-74745025220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0B8189-E0A7-7140-9F0E-E80A0D6BCCCA}"/>
              </a:ext>
            </a:extLst>
          </p:cNvPr>
          <p:cNvCxnSpPr/>
          <p:nvPr userDrawn="1"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FFB54A-AC29-2141-853D-294ED7141117}"/>
              </a:ext>
            </a:extLst>
          </p:cNvPr>
          <p:cNvCxnSpPr/>
          <p:nvPr userDrawn="1"/>
        </p:nvCxnSpPr>
        <p:spPr>
          <a:xfrm>
            <a:off x="98385" y="6604000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82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25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5" y="863445"/>
            <a:ext cx="8947231" cy="5590565"/>
          </a:xfrm>
        </p:spPr>
        <p:txBody>
          <a:bodyPr>
            <a:noAutofit/>
          </a:bodyPr>
          <a:lstStyle>
            <a:lvl1pPr marL="198835" indent="-198835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1800">
                <a:solidFill>
                  <a:schemeClr val="tx1"/>
                </a:solidFill>
              </a:defRPr>
            </a:lvl1pPr>
            <a:lvl2pPr marL="607219" indent="-264319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1500">
                <a:solidFill>
                  <a:schemeClr val="tx1"/>
                </a:solidFill>
              </a:defRPr>
            </a:lvl2pPr>
            <a:lvl3pPr marL="857250" indent="-17145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C2E8DACE-EE39-314C-966F-CB5430C0AC19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D3FE74A2-4088-1D41-AE50-64F01E41C658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85AC5EEE-280F-334A-A474-573C6C0AD60A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F323922-AE14-BF46-9CE4-7BC14503F841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CC3229B5-5268-9F44-A8B7-066ABB1EE2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25E913-C01C-424D-8D99-C8196613D9A8}"/>
              </a:ext>
            </a:extLst>
          </p:cNvPr>
          <p:cNvCxnSpPr/>
          <p:nvPr userDrawn="1"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10687-3B4B-2A4B-AB3B-673778E9B3D8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833D15-CE8C-A64E-9541-AF007150BAD2}"/>
              </a:ext>
            </a:extLst>
          </p:cNvPr>
          <p:cNvGrpSpPr/>
          <p:nvPr userDrawn="1"/>
        </p:nvGrpSpPr>
        <p:grpSpPr>
          <a:xfrm>
            <a:off x="7130008" y="5774875"/>
            <a:ext cx="1915607" cy="828000"/>
            <a:chOff x="131178" y="5775961"/>
            <a:chExt cx="2530238" cy="82025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E34C89-7096-4340-A6A6-1404F51936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7BDC15B-EB81-314F-8DF0-0BE126E88DFA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889521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25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5" y="863445"/>
            <a:ext cx="8947231" cy="5590565"/>
          </a:xfrm>
        </p:spPr>
        <p:txBody>
          <a:bodyPr>
            <a:noAutofit/>
          </a:bodyPr>
          <a:lstStyle>
            <a:lvl1pPr marL="198835" indent="-198835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1800">
                <a:solidFill>
                  <a:schemeClr val="tx1"/>
                </a:solidFill>
              </a:defRPr>
            </a:lvl1pPr>
            <a:lvl2pPr marL="607219" indent="-264319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1500">
                <a:solidFill>
                  <a:schemeClr val="tx1"/>
                </a:solidFill>
              </a:defRPr>
            </a:lvl2pPr>
            <a:lvl3pPr marL="857250" indent="-17145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A83EC325-801E-1444-AF90-DA60E9B6D3F8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27064FA1-923A-ED45-9757-3DB5CD604881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E94A8CF0-892B-2F46-816A-D2A122B00A03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D95B4F31-E80D-5D44-B03C-09D0D0BD80D5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452C53E5-5198-DE46-B6DC-B6632CA1E7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AA73BD-5DDB-924D-BF2A-BDF49F51D03C}"/>
              </a:ext>
            </a:extLst>
          </p:cNvPr>
          <p:cNvCxnSpPr/>
          <p:nvPr userDrawn="1"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CAE946-77CD-B84C-B426-95CCBED2FE7F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734A9D-4708-974C-86B2-16B31ACB9502}"/>
              </a:ext>
            </a:extLst>
          </p:cNvPr>
          <p:cNvGrpSpPr/>
          <p:nvPr userDrawn="1"/>
        </p:nvGrpSpPr>
        <p:grpSpPr>
          <a:xfrm>
            <a:off x="-329155" y="5774875"/>
            <a:ext cx="1915607" cy="828000"/>
            <a:chOff x="131178" y="5775961"/>
            <a:chExt cx="2530238" cy="8202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D51C95D-C918-7047-BE41-09CC62B893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3F8BEF-5E0C-9D4D-A4BA-E61423A67A38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5838320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6981348" y="829151"/>
            <a:ext cx="2991808" cy="13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9"/>
            <a:ext cx="407960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lang="en-US" sz="45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FB410-A035-054C-91FD-39B3194C9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6981348" y="829151"/>
            <a:ext cx="2991808" cy="133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DC1DA-6FA8-354E-A603-7BB2736B5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9"/>
            <a:ext cx="407960" cy="772151"/>
          </a:xfrm>
          <a:prstGeom prst="rect">
            <a:avLst/>
          </a:prstGeom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151307A5-CC84-E142-AE46-27FCC2243E1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381962-CC4C-BD49-B7D9-6CCD3F8384DB}"/>
              </a:ext>
            </a:extLst>
          </p:cNvPr>
          <p:cNvGrpSpPr/>
          <p:nvPr userDrawn="1"/>
        </p:nvGrpSpPr>
        <p:grpSpPr>
          <a:xfrm>
            <a:off x="7182672" y="5890392"/>
            <a:ext cx="1915607" cy="587454"/>
            <a:chOff x="131177" y="5775962"/>
            <a:chExt cx="2530239" cy="5819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2330A0-A37C-944D-BDCB-F2011BDB5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DBDA7C-8C4F-F34C-9FFE-782A6CC98FED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170355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14C5BD7-78B6-0A41-88D0-01BEEB016A28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D45E374D-AEFA-7F40-AAFA-EC19FAB4E1E4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5884FA-E7FE-2F44-8B82-45040FF918D2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2EEA58B-B239-B54D-A551-AC46E96438DC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BB8962-9112-B64F-ABB8-D54B08B01917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6AE81C-B2A7-6F4D-BCF9-EAA1E1325663}"/>
              </a:ext>
            </a:extLst>
          </p:cNvPr>
          <p:cNvGrpSpPr/>
          <p:nvPr userDrawn="1"/>
        </p:nvGrpSpPr>
        <p:grpSpPr>
          <a:xfrm>
            <a:off x="7228392" y="0"/>
            <a:ext cx="1915607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FA1340-1F1E-7C4A-81E1-FA5A212AA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2CBEBC-6E0B-E246-8811-9B484A30A6E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91691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596479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5CA28BD-97AA-284E-AE34-C671CCBAC791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94EA43E-7263-834E-9414-7CE428CBC513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6EC5970-9D3E-8740-9144-3C02C8E5F77A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528B19E-5814-914B-9EA3-2489A2ADF77A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CF344-001F-6D42-B016-EF294039E869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DFBF79-9488-534D-8EBF-FDFD2D55B8F5}"/>
              </a:ext>
            </a:extLst>
          </p:cNvPr>
          <p:cNvGrpSpPr/>
          <p:nvPr userDrawn="1"/>
        </p:nvGrpSpPr>
        <p:grpSpPr>
          <a:xfrm>
            <a:off x="7228392" y="0"/>
            <a:ext cx="1915607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0A1B1-85E1-9042-B510-1CFBFBFEC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8FAAA5-FEFD-E940-A180-92BBDAA0EA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9955088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CA498400-8E9D-4343-987F-A35FB0F1163F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25ECA6AD-7614-884D-B1D9-CB3FF23DB890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A344CBC-D584-5942-80C1-ADD1F7F9FD9D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E6F407E-8D1A-134E-B01D-6E63C5623451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096636-E0BF-A045-A788-06DCEEBA99D0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766632-7DA4-404C-8E08-371C13C4EDF7}"/>
              </a:ext>
            </a:extLst>
          </p:cNvPr>
          <p:cNvGrpSpPr/>
          <p:nvPr userDrawn="1"/>
        </p:nvGrpSpPr>
        <p:grpSpPr>
          <a:xfrm>
            <a:off x="-329155" y="5774875"/>
            <a:ext cx="1915607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F0F9D8-EE69-744F-AB08-5263DEB71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EACD62-39FF-4B4A-AFE1-0EFCB7BBC3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161278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390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281940" y="457200"/>
            <a:ext cx="3605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9900" y="1808163"/>
            <a:ext cx="291822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09AA-082C-4E46-9195-9B39951B64A8}"/>
              </a:ext>
            </a:extLst>
          </p:cNvPr>
          <p:cNvSpPr txBox="1"/>
          <p:nvPr userDrawn="1"/>
        </p:nvSpPr>
        <p:spPr>
          <a:xfrm>
            <a:off x="281940" y="457200"/>
            <a:ext cx="3605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How to Crop Circular Photo?</a:t>
            </a:r>
          </a:p>
        </p:txBody>
      </p:sp>
    </p:spTree>
    <p:extLst>
      <p:ext uri="{BB962C8B-B14F-4D97-AF65-F5344CB8AC3E}">
        <p14:creationId xmlns:p14="http://schemas.microsoft.com/office/powerpoint/2010/main" val="15718963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66FB81-7CD1-9742-AB26-00ED3C9F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48990E-2530-AF41-A8F8-E84A84CD0F15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76999E19-2095-6F41-BABD-A4D5328B8D3B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3B6AF243-7086-6447-B371-BD68AF74F92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571E73-2208-1F4D-8158-CF5BF9FF8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E84546-AA85-4D4C-AAE7-968D05BC51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C3276D8-47BA-E24C-A53B-545E5121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6E3978-8F24-3A4E-B81F-AB7C4007A9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E175BA-4A88-514D-9EF1-A74A9579B5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2FB9B43-4C63-7040-84C8-A863841BB0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6CE974E-FE07-CE47-BE54-A75C51D1E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91600E-1457-7844-B4E6-41FD4E413B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038702-1A46-D741-B21C-9CBEB778F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7" name="Picture 46" descr="User icon Royalty Free Vector Image - VectorStock">
            <a:extLst>
              <a:ext uri="{FF2B5EF4-FFF2-40B4-BE49-F238E27FC236}">
                <a16:creationId xmlns:a16="http://schemas.microsoft.com/office/drawing/2014/main" id="{F5D28666-61B6-684E-9074-01B275C3A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3210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20DD8E-C140-B845-97C2-5F19A2BF6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3D61B0-DF5E-5844-A9D4-8B4AD1251FE9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A471078D-3455-8C44-9933-F218631F6A8F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37E34BF-3299-AD4D-89A4-5F0D85F72F7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1EC245-2945-2E47-908A-04F360302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D84AE1-944A-8848-AFAF-63B256440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B5EBDE-8563-1B4A-BBEA-353E73E10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516460-1170-1B41-86CB-3C8E0E6D74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519DED-2E89-7B4D-A43B-DC35825266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63B8940-5DD8-8E4F-9F6E-F7A604EF5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E4BDE8-D1D7-AA4E-80FE-89B844354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193339-DFA6-1E42-9BA5-271BA1C8AF3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686C7A-9CE0-EA4B-B701-BDAE2FBAA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7F58ED9E-F84D-FC41-8193-CD707BA5D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308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6134B3-58BE-F14A-BE8B-57E18041F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46713E-D602-954E-ADDB-4976EE51F0D3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656F8BE8-600F-B64C-8A78-5EA9F842D94B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6036EBB-CECE-9E4B-ACE1-A2A1DE91B52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CBCE9B-FA1B-0047-812E-F55E8AA260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68E7A2-19F4-F24B-B073-BCE81A8C36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E2786B-9FF5-3944-831A-5F7D820F5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03D558-1FFA-4C4F-AC30-8869E894C8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DC0A16-6E1B-974E-ABC7-F00B346719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02FACFC-D86D-2449-82F7-4FA2D2F01E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A3BEFF8-8958-1644-800B-A125DCE2DE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F55395-7813-C248-B7BE-24D04CB71D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964714-52EC-5548-8107-AAB013485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25258E5A-E611-844D-B52B-8B53E193AA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4000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6D2BFC-B984-0547-807F-0CDDC5070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CB272E-D38A-2048-A70E-426C443ABD0C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91219F5-207B-284A-BBA7-0079914E62B4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F7F7325C-2C52-734E-A544-917A8BA86D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8F1532-D575-5140-8777-167ECB8F9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E9C10-8A8A-0A46-B517-47161CEAAC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D6FBFCF1-F559-DC4A-B86B-609BE3958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087FBE8-C595-F949-9F52-DB1D979B8D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BDD603-6EE0-0440-9C59-E9DB2EDD51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4D946A9-3B04-4548-AA50-5C0DBE963C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C069720-E1F5-9449-AAF5-8802D2BEF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CE1B1F-1F6D-D54F-9E18-3186601371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A6DB1D3-EADB-EF44-8169-06A5C4689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D6E06EA-4F7A-8F43-91D1-961E71288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5288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4" descr="https://cdn5.vectorstock.com/i/1000x1000/21/59/dbms-database-management-system-computer-data-vector-8212159.jpg">
            <a:extLst>
              <a:ext uri="{FF2B5EF4-FFF2-40B4-BE49-F238E27FC236}">
                <a16:creationId xmlns:a16="http://schemas.microsoft.com/office/drawing/2014/main" id="{8D4396BC-5242-D94F-8E69-A72690FB25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6305852" y="2089595"/>
            <a:ext cx="216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790868-6719-B24D-B907-C9AFE5249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47ED87-6603-A54C-A2CC-87D5B51B4E0F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0EC3C86D-1564-3741-969E-C790FA56C320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244FD3DB-8AF9-CD42-9AEA-879B4E8C37F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393065-03E0-594B-AC9C-63E1D4E10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82C28B2-A4EE-404A-A759-E4500A83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F9B63-1A5B-DE4B-8F3B-B9C2C51163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12BA1B-2262-C845-8290-E900963192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0831625-19E9-EC4D-BD6A-B5E8195F6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2B02233-EF2B-2443-8095-99B70F3DD6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E05E3E1-C04C-884B-899C-28F60ED553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D78D8F-68A7-3644-B75F-CBB840855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6D8314FB-A0BF-D44D-A575-451467DDC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43B0A8-2114-1C49-852B-D508C3633C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92" y="1795213"/>
            <a:ext cx="216027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69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02216C-C343-8747-B542-352FAC887E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D74793-F2C9-9B44-9903-80E671B0524E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71ABFFCC-FDFF-9243-8AFA-B7ECBA3396E1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02F13025-4A92-A747-ADA7-B8394182319B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18834-A922-474B-AF10-CA62D10B6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6C8693-849A-5540-98BE-1FBE224C18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CE39919-834C-DD44-A2E8-AE850AB01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7146A6-8681-5046-A8EA-E2FB1ADF9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8A4726-07B5-0541-A7DB-D44067D307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3712B52-5E7A-C54F-91A0-7895E06AC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B8F95CA-5AD9-4D4F-9AD3-1ED004B0B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6AEBD84-F962-5D41-B339-13F5BE5DE7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142AC3-0EBC-584F-9C4A-B8FBEB000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C733A788-8214-BC4C-8494-810701F934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90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8164813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2B9BB3-DEDA-2F4B-A380-DE386BDE3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F2A1DF-1C33-E943-98DB-E90F51EC058B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416D403B-8EDE-2042-BD96-FDEDA4564E28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D72753E8-B7B8-0449-AD7F-28A17EBE94E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1ACCB9-C496-DC46-A905-6E83D95EE9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AAE9F5-B132-6E43-A247-1F92BF873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BBA8E60-2FEE-2040-86FC-C53D83CA8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27CC1A-206E-4647-85A6-A4401FD891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C0ECB9-06CC-4C47-B152-8DF8A0A675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82AA28A-9344-7340-817B-ADE641B799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7520BE6-F11A-4E43-8426-661D684C09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A6D48C-9475-2942-A504-BD4F6517DF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A8E096-1F35-F24D-A5D7-48EF892A7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4B85BDB-997F-F944-92FB-33C5C67C67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545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22E5BE-4D56-294F-8333-FA33FDBB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8C2782-F1CB-3140-A1FD-ADA7387699B9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596A772C-F2AA-E84D-8B0D-30A4E33E501B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AEB168F-3A96-3842-B07D-75059ED3199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F15EE77-0E93-6345-93B5-CABCF596CF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D0CEC8-7A46-7A43-8890-DDEF4D767F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83B68DD-D693-6E4E-BE38-E2411240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BE3985-9589-CD42-A95B-71909B4ED0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F967ED-404F-C449-8921-F8C49904E7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97E2A59-D7B6-A14F-B0B3-08CB27D791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79FD625-5CCC-A84E-AC86-0C0755358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76C01FE-9B83-0A4F-B7A5-9B1B484BB9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0E8790-51BF-6D40-95C7-C868750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A8D3440D-C8BF-EE4E-8FB1-6E79EEBA95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993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E6A39-B94D-4B44-87FF-81B630E6F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061B7F-424E-7B4C-8835-80A4C385F464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C1391A50-5EAE-2143-AB1B-14B06B5D1C02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CB3B8DC7-4401-BE47-9521-82A6D33DD19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BDF622-A0BA-2F47-8E30-116370FAD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DF0E80-5A94-F846-8528-46F9FDF986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5BB76DE-E7D5-8A45-8935-78A6F09C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04DDFE-982C-DB48-BCC6-91745921ED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401E-D15E-7F46-9409-A74E3DF56B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601EB9-EDC6-A84D-93FF-FE0A2A5522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9B560A8-BFD0-504C-836C-5BDCE952A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1DE859-206B-734B-AC60-B4B72F82E5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5FD58E-A530-5B4D-B66E-CA0317957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26D7B6C-080F-CA4F-9D87-ECE5CA4A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824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267374" y="5214354"/>
            <a:ext cx="1015676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350D6B-9DB3-2148-B2CB-2B7C7285D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00C5DA-9A0B-B24F-9EC5-76BCCC325B50}"/>
              </a:ext>
            </a:extLst>
          </p:cNvPr>
          <p:cNvSpPr txBox="1"/>
          <p:nvPr userDrawn="1"/>
        </p:nvSpPr>
        <p:spPr>
          <a:xfrm>
            <a:off x="1378258" y="5802205"/>
            <a:ext cx="4031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School of Computer Science, Darshan University,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2D3625A9-EE29-D54C-B4AB-CA7C51065B6B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86AADAD8-2C9D-2642-ADDD-2C31AEFACD55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92031-D806-1A4D-A507-C19CE95B4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CC97E3-2DFF-284E-AFBC-6AD6310991E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646" y="2461609"/>
            <a:ext cx="2393737" cy="1576463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1DD26CD-EB54-9C49-995A-A1677164C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517DF0-AF65-A246-A6EE-40CB0A8EA5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3CE410-FA5F-0A4E-AE68-BEFB676C2A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E2906A2-CD49-CB4E-8BAC-58CA405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09210C9-4E89-3B41-976F-0E7B306DDF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84F3949-68F6-654F-8666-B97AA18322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647" y="119323"/>
            <a:ext cx="2659653" cy="16023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05A432-2273-FB4D-A831-D1185EEBE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36D29D-9442-9F4E-8F75-1AAD78587B0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267374" y="5214354"/>
            <a:ext cx="1015676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0452FEB6-AF2A-9844-9315-F6399C88E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878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0C8BC-1AB9-A842-9D78-1B37F0253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993D0-9F5D-8840-9992-092C1B8FF021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2D051FB2-C980-6447-84BE-9646F7C31A10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48E07297-ADD3-9C4C-AD36-D9B0CA807C0A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8F472A9-B220-C146-B296-ADC45388C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8989C9-7107-F54D-8524-332C589C71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20D92FD-4A39-BF40-A294-E632CFD4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1D2547-B9DC-3C41-BDC4-171D1B1F7E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671275-29EC-8C48-B02E-5FE8ECED23D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D78E2D1-95D3-5649-94EE-5497BCB43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CA1C641-8279-7046-8BB2-7B2D29635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713CE4-CFCB-3A4F-BA94-EA8AD1C6BC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3D65C5-E6CE-8742-AF7B-6E3D9C4B9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F3962432-878B-0B43-A08E-00C1FF6C2A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0714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6305852" y="2089595"/>
            <a:ext cx="216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  <p:pic>
        <p:nvPicPr>
          <p:cNvPr id="1030" name="Picture 6" descr="What You Should Know and Do Before Becoming a Data Scientist - Drilling  Sense from Data">
            <a:extLst>
              <a:ext uri="{FF2B5EF4-FFF2-40B4-BE49-F238E27FC236}">
                <a16:creationId xmlns:a16="http://schemas.microsoft.com/office/drawing/2014/main" id="{05F0B00D-638A-964D-B6BF-3A3F555E7E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99" y="1788483"/>
            <a:ext cx="3098307" cy="20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3687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4031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School of Computer Science,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2799262" y="2090064"/>
            <a:ext cx="3461658" cy="2238141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3588166" y="2239638"/>
            <a:ext cx="18838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 i="1" dirty="0"/>
              <a:t>Thank</a:t>
            </a:r>
          </a:p>
          <a:p>
            <a:pPr algn="ctr"/>
            <a:r>
              <a:rPr lang="en-US" sz="45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5758759" y="2221532"/>
            <a:ext cx="3385241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3301580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760393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376060" y="3985791"/>
            <a:ext cx="2306955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311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7182672" y="861192"/>
            <a:ext cx="1915607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25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5" y="863445"/>
            <a:ext cx="8947231" cy="5590565"/>
          </a:xfrm>
        </p:spPr>
        <p:txBody>
          <a:bodyPr>
            <a:noAutofit/>
          </a:bodyPr>
          <a:lstStyle>
            <a:lvl1pPr marL="198835" indent="-198835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1800">
                <a:solidFill>
                  <a:schemeClr val="tx1"/>
                </a:solidFill>
              </a:defRPr>
            </a:lvl1pPr>
            <a:lvl2pPr marL="607219" indent="-264319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1500">
                <a:solidFill>
                  <a:schemeClr val="tx1"/>
                </a:solidFill>
              </a:defRPr>
            </a:lvl2pPr>
            <a:lvl3pPr marL="857250" indent="-17145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98385" y="6604000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38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7182672" y="5890392"/>
            <a:ext cx="1915607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25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5" y="863445"/>
            <a:ext cx="8947231" cy="5590565"/>
          </a:xfrm>
        </p:spPr>
        <p:txBody>
          <a:bodyPr>
            <a:noAutofit/>
          </a:bodyPr>
          <a:lstStyle>
            <a:lvl1pPr marL="198835" indent="-198835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1800">
                <a:solidFill>
                  <a:schemeClr val="tx1"/>
                </a:solidFill>
              </a:defRPr>
            </a:lvl1pPr>
            <a:lvl2pPr marL="607219" indent="-264319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1500">
                <a:solidFill>
                  <a:schemeClr val="tx1"/>
                </a:solidFill>
              </a:defRPr>
            </a:lvl2pPr>
            <a:lvl3pPr marL="857250" indent="-17145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5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7445767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6072" y="5890392"/>
            <a:ext cx="1915607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1"/>
            <a:ext cx="9144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25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85" y="863445"/>
            <a:ext cx="8947231" cy="5590565"/>
          </a:xfrm>
        </p:spPr>
        <p:txBody>
          <a:bodyPr>
            <a:noAutofit/>
          </a:bodyPr>
          <a:lstStyle>
            <a:lvl1pPr marL="198835" indent="-198835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1800">
                <a:solidFill>
                  <a:schemeClr val="tx1"/>
                </a:solidFill>
              </a:defRPr>
            </a:lvl1pPr>
            <a:lvl2pPr marL="607219" indent="-264319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1500">
                <a:solidFill>
                  <a:schemeClr val="tx1"/>
                </a:solidFill>
              </a:defRPr>
            </a:lvl2pPr>
            <a:lvl3pPr marL="857250" indent="-17145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35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9144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4111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7182672" y="99192"/>
            <a:ext cx="1915607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2646864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7182672" y="5890392"/>
            <a:ext cx="1915607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3287528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9143999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6286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sz="9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sz="900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028950" y="6604000"/>
            <a:ext cx="30861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sz="90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6457950" y="6604000"/>
            <a:ext cx="2057400" cy="25512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sz="9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sz="9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9144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96072" y="5890392"/>
            <a:ext cx="1915607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787548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8913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2799262" y="2090064"/>
            <a:ext cx="3461658" cy="2238141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3588166" y="2239638"/>
            <a:ext cx="18838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b="1" i="1" dirty="0"/>
              <a:t>Thank</a:t>
            </a:r>
          </a:p>
          <a:p>
            <a:pPr algn="ctr"/>
            <a:r>
              <a:rPr lang="en-US" sz="45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5758759" y="2221532"/>
            <a:ext cx="3385241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3301580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267374" y="5214354"/>
            <a:ext cx="1015676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B56CE3F-ADE7-2748-BA03-AB41CAC8C5C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456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281940" y="457200"/>
            <a:ext cx="36054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9900" y="1808163"/>
            <a:ext cx="291822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275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963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206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6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260039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283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667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47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655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476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267374" y="5214354"/>
            <a:ext cx="1015676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5D2747-33DF-804A-A451-9EBE0A2E85D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646" y="2461609"/>
            <a:ext cx="2393737" cy="15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715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378258" y="5802205"/>
            <a:ext cx="3877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1915885" y="1"/>
            <a:ext cx="3941777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426069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35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250" y="4602223"/>
            <a:ext cx="2537750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646" y="2096942"/>
            <a:ext cx="2110414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445021" y="6124097"/>
            <a:ext cx="3267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19618" y="1122364"/>
            <a:ext cx="5276475" cy="2578780"/>
          </a:xfrm>
        </p:spPr>
        <p:txBody>
          <a:bodyPr wrap="square" anchor="t">
            <a:noAutofit/>
          </a:bodyPr>
          <a:lstStyle>
            <a:lvl1pPr algn="l">
              <a:defRPr lang="en-US" sz="495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232297"/>
            <a:ext cx="13716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47" y="6505320"/>
            <a:ext cx="13716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635707" y="6175936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637905" y="646021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8258" y="5537769"/>
            <a:ext cx="280199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8258" y="5273333"/>
            <a:ext cx="4185779" cy="290081"/>
          </a:xfrm>
        </p:spPr>
        <p:txBody>
          <a:bodyPr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2" y="307557"/>
            <a:ext cx="2680417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47436" y="837718"/>
            <a:ext cx="815920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36317" y="20385"/>
            <a:ext cx="3484769" cy="734653"/>
          </a:xfrm>
        </p:spPr>
        <p:txBody>
          <a:bodyPr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35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265176" y="5211250"/>
            <a:ext cx="10152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5177" y="5211252"/>
            <a:ext cx="10151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3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8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9831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414841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93649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64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80"/>
              <a:t>Sa</a:t>
            </a:r>
            <a:r>
              <a:rPr lang="en-US" spc="-70"/>
              <a:t>t</a:t>
            </a:r>
            <a:r>
              <a:rPr lang="en-US" spc="-75"/>
              <a:t>ishku</a:t>
            </a:r>
            <a:r>
              <a:rPr lang="en-US" spc="-110"/>
              <a:t>m</a:t>
            </a:r>
            <a:r>
              <a:rPr lang="en-US" spc="90"/>
              <a:t>a</a:t>
            </a:r>
            <a:r>
              <a:rPr lang="en-US" spc="-155"/>
              <a:t>r</a:t>
            </a:r>
            <a:r>
              <a:rPr lang="en-US" spc="-65"/>
              <a:t> </a:t>
            </a:r>
            <a:r>
              <a:rPr lang="en-US" spc="5"/>
              <a:t>V</a:t>
            </a:r>
            <a:r>
              <a:rPr lang="en-US" spc="90"/>
              <a:t>a</a:t>
            </a:r>
            <a:r>
              <a:rPr lang="en-US" spc="-60"/>
              <a:t>r</a:t>
            </a:r>
            <a:r>
              <a:rPr lang="en-US" spc="-125"/>
              <a:t>m</a:t>
            </a:r>
            <a:r>
              <a:rPr lang="en-US" spc="95"/>
              <a:t>a</a:t>
            </a:r>
            <a:endParaRPr lang="en-US" spc="9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pPr marL="38100">
              <a:lnSpc>
                <a:spcPts val="1190"/>
              </a:lnSpc>
            </a:pPr>
            <a:fld id="{81D60167-4931-47E6-BA6A-407CBD079E47}" type="slidenum">
              <a:rPr lang="en-US" spc="-5" smtClean="0"/>
              <a:t>‹#›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146648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8.jpg"/><Relationship Id="rId4" Type="http://schemas.openxmlformats.org/officeDocument/2006/relationships/image" Target="../media/image3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jpg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3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jpg"/><Relationship Id="rId4" Type="http://schemas.openxmlformats.org/officeDocument/2006/relationships/image" Target="../media/image3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jpg"/><Relationship Id="rId4" Type="http://schemas.openxmlformats.org/officeDocument/2006/relationships/image" Target="../media/image3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0.jpg"/><Relationship Id="rId4" Type="http://schemas.openxmlformats.org/officeDocument/2006/relationships/image" Target="../media/image2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3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35.jpg"/><Relationship Id="rId7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662683"/>
            <a:ext cx="8686800" cy="1066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8600" y="1662683"/>
            <a:ext cx="8686800" cy="1066800"/>
          </a:xfrm>
          <a:prstGeom prst="rect">
            <a:avLst/>
          </a:prstGeom>
          <a:ln w="9144">
            <a:solidFill>
              <a:srgbClr val="808000"/>
            </a:solidFill>
          </a:ln>
        </p:spPr>
        <p:txBody>
          <a:bodyPr vert="horz" wrap="square" lIns="0" tIns="1828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440"/>
              </a:spcBef>
            </a:pPr>
            <a:r>
              <a:rPr sz="4400" dirty="0">
                <a:solidFill>
                  <a:srgbClr val="FF9900"/>
                </a:solidFill>
                <a:latin typeface="Arial MT"/>
                <a:cs typeface="Arial MT"/>
              </a:rPr>
              <a:t>I</a:t>
            </a:r>
            <a:r>
              <a:rPr sz="4400" dirty="0">
                <a:latin typeface="Arial MT"/>
                <a:cs typeface="Arial MT"/>
              </a:rPr>
              <a:t>troduction</a:t>
            </a:r>
            <a:r>
              <a:rPr sz="4400" spc="-20" dirty="0">
                <a:latin typeface="Arial MT"/>
                <a:cs typeface="Arial MT"/>
              </a:rPr>
              <a:t> </a:t>
            </a:r>
            <a:r>
              <a:rPr sz="4400" dirty="0">
                <a:latin typeface="Arial MT"/>
                <a:cs typeface="Arial MT"/>
              </a:rPr>
              <a:t>to</a:t>
            </a:r>
            <a:r>
              <a:rPr sz="4400" spc="-5" dirty="0">
                <a:latin typeface="Arial MT"/>
                <a:cs typeface="Arial MT"/>
              </a:rPr>
              <a:t> </a:t>
            </a:r>
            <a:r>
              <a:rPr sz="4400" dirty="0">
                <a:solidFill>
                  <a:srgbClr val="FF9900"/>
                </a:solidFill>
                <a:latin typeface="Arial MT"/>
                <a:cs typeface="Arial MT"/>
              </a:rPr>
              <a:t>B</a:t>
            </a:r>
            <a:r>
              <a:rPr sz="4400" dirty="0">
                <a:latin typeface="Arial MT"/>
                <a:cs typeface="Arial MT"/>
              </a:rPr>
              <a:t>ig</a:t>
            </a:r>
            <a:r>
              <a:rPr sz="4400" spc="-20" dirty="0">
                <a:latin typeface="Arial MT"/>
                <a:cs typeface="Arial MT"/>
              </a:rPr>
              <a:t> </a:t>
            </a:r>
            <a:r>
              <a:rPr sz="4400" spc="-5" dirty="0">
                <a:solidFill>
                  <a:srgbClr val="FF9900"/>
                </a:solidFill>
                <a:latin typeface="Arial MT"/>
                <a:cs typeface="Arial MT"/>
              </a:rPr>
              <a:t>D</a:t>
            </a:r>
            <a:r>
              <a:rPr sz="4400" spc="-5" dirty="0">
                <a:latin typeface="Arial MT"/>
                <a:cs typeface="Arial MT"/>
              </a:rPr>
              <a:t>ata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1143000"/>
            <a:ext cx="2215896" cy="3703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340" y="1171702"/>
            <a:ext cx="2039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245" dirty="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sz="1800" b="0" spc="-80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1800" b="0" spc="85" dirty="0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sz="1800" b="0" spc="-1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Verdana"/>
                <a:cs typeface="Verdana"/>
              </a:rPr>
              <a:t>Da</a:t>
            </a:r>
            <a:r>
              <a:rPr sz="1800" b="0" spc="-1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1800" b="0" spc="14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800" b="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00" b="0" spc="12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800" b="0" spc="-55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1800" b="0" spc="13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1800" b="0" spc="-125" dirty="0">
                <a:solidFill>
                  <a:srgbClr val="000000"/>
                </a:solidFill>
                <a:latin typeface="Verdana"/>
                <a:cs typeface="Verdana"/>
              </a:rPr>
              <a:t>ly</a:t>
            </a:r>
            <a:r>
              <a:rPr sz="1800" b="0" spc="-9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1800" b="0" spc="-114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1800" b="0" spc="-10" dirty="0">
                <a:solidFill>
                  <a:srgbClr val="000000"/>
                </a:solidFill>
                <a:latin typeface="Verdana"/>
                <a:cs typeface="Verdana"/>
              </a:rPr>
              <a:t>cs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621538" y="16048"/>
            <a:ext cx="107289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96" y="1207696"/>
            <a:ext cx="250651" cy="2279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026" y="1747855"/>
            <a:ext cx="187613" cy="1754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418" y="2812173"/>
            <a:ext cx="213129" cy="2099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418" y="3360813"/>
            <a:ext cx="213129" cy="20991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418" y="3909453"/>
            <a:ext cx="213129" cy="2099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8573" y="959154"/>
            <a:ext cx="7364095" cy="323088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Benefits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of Big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Processing</a:t>
            </a:r>
            <a:endParaRPr sz="2600" dirty="0">
              <a:latin typeface="Times New Roman"/>
              <a:cs typeface="Times New Roman"/>
            </a:endParaRPr>
          </a:p>
          <a:p>
            <a:pPr marL="393065">
              <a:lnSpc>
                <a:spcPct val="100000"/>
              </a:lnSpc>
              <a:spcBef>
                <a:spcPts val="935"/>
              </a:spcBef>
            </a:pPr>
            <a:r>
              <a:rPr sz="2400" dirty="0">
                <a:latin typeface="Times New Roman"/>
                <a:cs typeface="Times New Roman"/>
              </a:rPr>
              <a:t>Businesses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utilize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outside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intelligence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taking</a:t>
            </a:r>
          </a:p>
          <a:p>
            <a:pPr marL="137160">
              <a:lnSpc>
                <a:spcPct val="100000"/>
              </a:lnSpc>
              <a:spcBef>
                <a:spcPts val="1440"/>
              </a:spcBef>
            </a:pPr>
            <a:r>
              <a:rPr sz="2400" dirty="0">
                <a:latin typeface="Times New Roman"/>
                <a:cs typeface="Times New Roman"/>
              </a:rPr>
              <a:t>decisions</a:t>
            </a:r>
          </a:p>
          <a:p>
            <a:pPr marL="445134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Improved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customer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</a:p>
          <a:p>
            <a:pPr marL="445134" marR="5080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Early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identification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risk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product/services,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efficiency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858" y="76805"/>
            <a:ext cx="820821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What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do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with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these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data?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536" y="1305965"/>
            <a:ext cx="264947" cy="2757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47776" y="960898"/>
            <a:ext cx="7791450" cy="482727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200" dirty="0">
                <a:latin typeface="Times New Roman"/>
                <a:cs typeface="Times New Roman"/>
              </a:rPr>
              <a:t>Aggregation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Statistics</a:t>
            </a:r>
          </a:p>
          <a:p>
            <a:pPr marL="392430" indent="-287655">
              <a:lnSpc>
                <a:spcPct val="100000"/>
              </a:lnSpc>
              <a:spcBef>
                <a:spcPts val="13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warehouse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OLAP</a:t>
            </a:r>
            <a:endParaRPr sz="280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  <a:spcBef>
                <a:spcPts val="1225"/>
              </a:spcBef>
            </a:pPr>
            <a:r>
              <a:rPr sz="3200" dirty="0">
                <a:latin typeface="Times New Roman"/>
                <a:cs typeface="Times New Roman"/>
              </a:rPr>
              <a:t>Indexing,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Searching,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Querying</a:t>
            </a:r>
          </a:p>
          <a:p>
            <a:pPr marL="392430" indent="-287655">
              <a:lnSpc>
                <a:spcPct val="100000"/>
              </a:lnSpc>
              <a:spcBef>
                <a:spcPts val="13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Keyword based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search</a:t>
            </a:r>
            <a:endParaRPr sz="2800" dirty="0">
              <a:latin typeface="Times New Roman"/>
              <a:cs typeface="Times New Roman"/>
            </a:endParaRPr>
          </a:p>
          <a:p>
            <a:pPr marL="392430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Pattern matching 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XML/RDF-Resource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</a:t>
            </a:r>
            <a:r>
              <a:rPr sz="2800" dirty="0">
                <a:latin typeface="Times New Roman"/>
                <a:cs typeface="Times New Roman"/>
              </a:rPr>
              <a:t>)</a:t>
            </a:r>
          </a:p>
          <a:p>
            <a:pPr marL="58419">
              <a:lnSpc>
                <a:spcPct val="100000"/>
              </a:lnSpc>
              <a:spcBef>
                <a:spcPts val="1225"/>
              </a:spcBef>
            </a:pPr>
            <a:r>
              <a:rPr sz="3200" dirty="0">
                <a:latin typeface="Times New Roman"/>
                <a:cs typeface="Times New Roman"/>
              </a:rPr>
              <a:t>Knowledge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discovery</a:t>
            </a:r>
          </a:p>
          <a:p>
            <a:pPr marL="392430" indent="-287655">
              <a:lnSpc>
                <a:spcPct val="100000"/>
              </a:lnSpc>
              <a:spcBef>
                <a:spcPts val="13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Mining</a:t>
            </a:r>
            <a:endParaRPr sz="2800" dirty="0">
              <a:latin typeface="Times New Roman"/>
              <a:cs typeface="Times New Roman"/>
            </a:endParaRPr>
          </a:p>
          <a:p>
            <a:pPr marL="392430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Statistical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Modeling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858" y="2549549"/>
            <a:ext cx="300181" cy="2803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858" y="4305070"/>
            <a:ext cx="300181" cy="280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104" y="319786"/>
            <a:ext cx="791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Why</a:t>
            </a:r>
            <a:r>
              <a:rPr sz="28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Big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Data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 analysis</a:t>
            </a:r>
            <a:r>
              <a:rPr sz="28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Should</a:t>
            </a:r>
            <a:r>
              <a:rPr sz="28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Matter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2800" spc="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Organization?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323663"/>
            <a:ext cx="228752" cy="24039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0344" y="1157986"/>
            <a:ext cx="259588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100" b="0" dirty="0">
                <a:solidFill>
                  <a:srgbClr val="000000"/>
                </a:solidFill>
                <a:latin typeface="Times New Roman"/>
                <a:cs typeface="Times New Roman"/>
              </a:rPr>
              <a:t>mart</a:t>
            </a:r>
            <a:r>
              <a:rPr sz="31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1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Decisions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841044" y="1936445"/>
            <a:ext cx="4592955" cy="290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–"/>
              <a:tabLst>
                <a:tab pos="299720" algn="l"/>
              </a:tabLst>
            </a:pPr>
            <a:r>
              <a:rPr sz="3100" spc="-30" dirty="0">
                <a:latin typeface="Times New Roman"/>
                <a:cs typeface="Times New Roman"/>
              </a:rPr>
              <a:t>Time</a:t>
            </a:r>
            <a:r>
              <a:rPr sz="3100" spc="-3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Reduction</a:t>
            </a:r>
            <a:endParaRPr sz="31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610"/>
              </a:spcBef>
              <a:buChar char="–"/>
              <a:tabLst>
                <a:tab pos="299720" algn="l"/>
              </a:tabLst>
            </a:pPr>
            <a:r>
              <a:rPr sz="3100" spc="-5" dirty="0">
                <a:latin typeface="Times New Roman"/>
                <a:cs typeface="Times New Roman"/>
              </a:rPr>
              <a:t>Cost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Reduction</a:t>
            </a:r>
            <a:endParaRPr sz="31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605"/>
              </a:spcBef>
              <a:buChar char="–"/>
              <a:tabLst>
                <a:tab pos="299720" algn="l"/>
              </a:tabLst>
            </a:pPr>
            <a:r>
              <a:rPr sz="3100" spc="-5" dirty="0">
                <a:latin typeface="Times New Roman"/>
                <a:cs typeface="Times New Roman"/>
              </a:rPr>
              <a:t>New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product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10" dirty="0">
                <a:latin typeface="Times New Roman"/>
                <a:cs typeface="Times New Roman"/>
              </a:rPr>
              <a:t>offerings</a:t>
            </a:r>
            <a:endParaRPr sz="31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605"/>
              </a:spcBef>
              <a:buChar char="–"/>
              <a:tabLst>
                <a:tab pos="299720" algn="l"/>
              </a:tabLst>
            </a:pPr>
            <a:r>
              <a:rPr sz="3100" spc="-5" dirty="0">
                <a:latin typeface="Times New Roman"/>
                <a:cs typeface="Times New Roman"/>
              </a:rPr>
              <a:t>Personalized </a:t>
            </a:r>
            <a:r>
              <a:rPr sz="3100" spc="-10" dirty="0">
                <a:latin typeface="Times New Roman"/>
                <a:cs typeface="Times New Roman"/>
              </a:rPr>
              <a:t>offerings,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Big</a:t>
            </a:r>
            <a:r>
              <a:rPr spc="-15" dirty="0"/>
              <a:t> </a:t>
            </a:r>
            <a:r>
              <a:rPr spc="-5" dirty="0"/>
              <a:t>Data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344" y="1144269"/>
            <a:ext cx="191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Sources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05900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51562" y="98585"/>
            <a:ext cx="99669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211432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1607672"/>
            <a:ext cx="224790" cy="224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1997226"/>
            <a:ext cx="199313" cy="2064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2362986"/>
            <a:ext cx="199313" cy="20647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37540" y="1110234"/>
            <a:ext cx="6882130" cy="15786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Categories</a:t>
            </a:r>
            <a:r>
              <a:rPr sz="2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Of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‘Big</a:t>
            </a:r>
            <a:r>
              <a:rPr sz="2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Data’</a:t>
            </a:r>
            <a:endParaRPr sz="2600" dirty="0">
              <a:latin typeface="Times New Roman"/>
              <a:cs typeface="Times New Roman"/>
            </a:endParaRPr>
          </a:p>
          <a:p>
            <a:pPr marL="445134" marR="5080" indent="24130">
              <a:lnSpc>
                <a:spcPct val="100899"/>
              </a:lnSpc>
              <a:spcBef>
                <a:spcPts val="175"/>
              </a:spcBef>
            </a:pPr>
            <a:r>
              <a:rPr sz="2400" dirty="0">
                <a:latin typeface="Times New Roman"/>
                <a:cs typeface="Times New Roman"/>
              </a:rPr>
              <a:t>Structured (An </a:t>
            </a:r>
            <a:r>
              <a:rPr sz="2400" spc="-5" dirty="0">
                <a:latin typeface="Times New Roman"/>
                <a:cs typeface="Times New Roman"/>
              </a:rPr>
              <a:t>'Employee' </a:t>
            </a:r>
            <a:r>
              <a:rPr sz="2400" dirty="0">
                <a:latin typeface="Times New Roman"/>
                <a:cs typeface="Times New Roman"/>
              </a:rPr>
              <a:t>table in a database)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Unstructured </a:t>
            </a:r>
            <a:r>
              <a:rPr sz="2400" dirty="0">
                <a:latin typeface="Times New Roman"/>
                <a:cs typeface="Times New Roman"/>
              </a:rPr>
              <a:t>(Output returned by </a:t>
            </a:r>
            <a:r>
              <a:rPr sz="2400" spc="-10" dirty="0">
                <a:latin typeface="Times New Roman"/>
                <a:cs typeface="Times New Roman"/>
              </a:rPr>
              <a:t>'Google </a:t>
            </a:r>
            <a:r>
              <a:rPr sz="2400" spc="-5" dirty="0">
                <a:latin typeface="Times New Roman"/>
                <a:cs typeface="Times New Roman"/>
              </a:rPr>
              <a:t>Search’)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Semi-structured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(Personal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stored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XML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file)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355099" y="2765298"/>
            <a:ext cx="8598400" cy="3760229"/>
            <a:chOff x="355099" y="2765298"/>
            <a:chExt cx="8598400" cy="3760229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8712" y="4641077"/>
              <a:ext cx="5041671" cy="188445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099" y="2765298"/>
              <a:ext cx="5754226" cy="16426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6091" y="3276600"/>
              <a:ext cx="4407408" cy="2438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6805"/>
            <a:ext cx="76155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5" dirty="0"/>
              <a:t>Big</a:t>
            </a:r>
            <a:r>
              <a:rPr spc="-25" dirty="0"/>
              <a:t> </a:t>
            </a:r>
            <a:r>
              <a:rPr dirty="0"/>
              <a:t>Data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466" y="1911927"/>
            <a:ext cx="228752" cy="240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718" y="2517914"/>
            <a:ext cx="213129" cy="2099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718" y="3066554"/>
            <a:ext cx="213129" cy="20991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718" y="3615067"/>
            <a:ext cx="213129" cy="20991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6818" y="5044972"/>
            <a:ext cx="199313" cy="20647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4248" y="1144269"/>
            <a:ext cx="6851015" cy="4682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5" dirty="0">
                <a:latin typeface="Times New Roman"/>
                <a:cs typeface="Times New Roman"/>
              </a:rPr>
              <a:t>Types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of Big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Data</a:t>
            </a:r>
            <a:endParaRPr sz="2800" dirty="0">
              <a:latin typeface="Times New Roman"/>
              <a:cs typeface="Times New Roman"/>
            </a:endParaRPr>
          </a:p>
          <a:p>
            <a:pPr marL="495934" marR="217804" indent="17780">
              <a:lnSpc>
                <a:spcPct val="156400"/>
              </a:lnSpc>
              <a:spcBef>
                <a:spcPts val="455"/>
              </a:spcBef>
            </a:pPr>
            <a:r>
              <a:rPr sz="2400" dirty="0">
                <a:latin typeface="Times New Roman"/>
                <a:cs typeface="Times New Roman"/>
              </a:rPr>
              <a:t>Relational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(Tables/Transaction/Legacy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Text</a:t>
            </a:r>
            <a:r>
              <a:rPr sz="2400" spc="-5" dirty="0">
                <a:latin typeface="Times New Roman"/>
                <a:cs typeface="Times New Roman"/>
              </a:rPr>
              <a:t> Data </a:t>
            </a:r>
            <a:r>
              <a:rPr sz="2400" spc="-45" dirty="0">
                <a:latin typeface="Times New Roman"/>
                <a:cs typeface="Times New Roman"/>
              </a:rPr>
              <a:t>(Web)</a:t>
            </a:r>
            <a:endParaRPr sz="2400" dirty="0">
              <a:latin typeface="Times New Roman"/>
              <a:cs typeface="Times New Roman"/>
            </a:endParaRPr>
          </a:p>
          <a:p>
            <a:pPr marL="501650" marR="2789555">
              <a:lnSpc>
                <a:spcPct val="150000"/>
              </a:lnSpc>
            </a:pPr>
            <a:r>
              <a:rPr sz="2400" spc="-5" dirty="0">
                <a:latin typeface="Times New Roman"/>
                <a:cs typeface="Times New Roman"/>
              </a:rPr>
              <a:t>Semi-structured Data (XML)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</a:t>
            </a:r>
            <a:r>
              <a:rPr sz="2400" spc="-5" dirty="0">
                <a:latin typeface="Times New Roman"/>
                <a:cs typeface="Times New Roman"/>
              </a:rPr>
              <a:t> Data</a:t>
            </a:r>
            <a:endParaRPr sz="2400" dirty="0">
              <a:latin typeface="Times New Roman"/>
              <a:cs typeface="Times New Roman"/>
            </a:endParaRPr>
          </a:p>
          <a:p>
            <a:pPr marL="824865" indent="-229235">
              <a:lnSpc>
                <a:spcPct val="100000"/>
              </a:lnSpc>
              <a:spcBef>
                <a:spcPts val="1095"/>
              </a:spcBef>
              <a:buChar char="•"/>
              <a:tabLst>
                <a:tab pos="825500" algn="l"/>
              </a:tabLst>
            </a:pPr>
            <a:r>
              <a:rPr sz="2400" dirty="0">
                <a:latin typeface="Times New Roman"/>
                <a:cs typeface="Times New Roman"/>
              </a:rPr>
              <a:t>Social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</a:t>
            </a:r>
          </a:p>
          <a:p>
            <a:pPr marL="824865" indent="-229235">
              <a:lnSpc>
                <a:spcPct val="100000"/>
              </a:lnSpc>
              <a:spcBef>
                <a:spcPts val="575"/>
              </a:spcBef>
              <a:buChar char="•"/>
              <a:tabLst>
                <a:tab pos="825500" algn="l"/>
              </a:tabLst>
            </a:pPr>
            <a:r>
              <a:rPr sz="2400" spc="-5" dirty="0">
                <a:latin typeface="Times New Roman"/>
                <a:cs typeface="Times New Roman"/>
              </a:rPr>
              <a:t>Semantic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spc="-75" dirty="0">
                <a:latin typeface="Times New Roman"/>
                <a:cs typeface="Times New Roman"/>
              </a:rPr>
              <a:t>Web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(RDF-Resource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Framework)</a:t>
            </a:r>
          </a:p>
          <a:p>
            <a:pPr marL="501650">
              <a:lnSpc>
                <a:spcPct val="100000"/>
              </a:lnSpc>
              <a:spcBef>
                <a:spcPts val="925"/>
              </a:spcBef>
            </a:pPr>
            <a:r>
              <a:rPr sz="2400" spc="-5" dirty="0">
                <a:latin typeface="Times New Roman"/>
                <a:cs typeface="Times New Roman"/>
              </a:rPr>
              <a:t>Streaming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</a:p>
          <a:p>
            <a:pPr marL="824865" indent="-229235">
              <a:lnSpc>
                <a:spcPct val="100000"/>
              </a:lnSpc>
              <a:spcBef>
                <a:spcPts val="1095"/>
              </a:spcBef>
              <a:buChar char="•"/>
              <a:tabLst>
                <a:tab pos="825500" algn="l"/>
              </a:tabLst>
            </a:pPr>
            <a:r>
              <a:rPr sz="2400" spc="-85" dirty="0">
                <a:latin typeface="Times New Roman"/>
                <a:cs typeface="Times New Roman"/>
              </a:rPr>
              <a:t>You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1060" y="76805"/>
            <a:ext cx="774598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859" y="1126797"/>
            <a:ext cx="217170" cy="2241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1523037"/>
            <a:ext cx="217170" cy="2241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1919150"/>
            <a:ext cx="217170" cy="2241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2315517"/>
            <a:ext cx="217170" cy="2241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1387" y="1006551"/>
            <a:ext cx="3324860" cy="20140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What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more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important?</a:t>
            </a:r>
          </a:p>
          <a:p>
            <a:pPr marL="448309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“Big”</a:t>
            </a:r>
          </a:p>
          <a:p>
            <a:pPr marL="448309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“Da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a”</a:t>
            </a:r>
            <a:endParaRPr lang="en-US" sz="2600" dirty="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lang="en-US" sz="2600" dirty="0">
                <a:latin typeface="Times New Roman"/>
                <a:cs typeface="Times New Roman"/>
              </a:rPr>
              <a:t>Both</a:t>
            </a:r>
          </a:p>
          <a:p>
            <a:pPr marL="448309">
              <a:lnSpc>
                <a:spcPct val="100000"/>
              </a:lnSpc>
            </a:pPr>
            <a:r>
              <a:rPr sz="2600" spc="-325" dirty="0">
                <a:latin typeface="Times New Roman"/>
                <a:cs typeface="Times New Roman"/>
              </a:rPr>
              <a:t>Neither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2711757"/>
            <a:ext cx="217170" cy="22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43934" y="193294"/>
            <a:ext cx="4830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Introduction</a:t>
            </a:r>
            <a:r>
              <a:rPr sz="3600" b="1" spc="-5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to</a:t>
            </a:r>
            <a:r>
              <a:rPr sz="3600" b="1" spc="-3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Big</a:t>
            </a:r>
            <a:r>
              <a:rPr sz="3600" b="1" spc="-3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Data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59" y="1335712"/>
            <a:ext cx="217170" cy="2241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1997" y="1215593"/>
            <a:ext cx="105537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Times New Roman"/>
                <a:cs typeface="Times New Roman"/>
              </a:rPr>
              <a:t>Answer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796" y="1930072"/>
            <a:ext cx="250651" cy="22791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2750" y="2528168"/>
            <a:ext cx="224790" cy="22417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28650" y="1472906"/>
            <a:ext cx="7671547" cy="4015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</a:pPr>
            <a:endParaRPr lang="en-US" sz="2100" dirty="0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9639" y="2485466"/>
            <a:ext cx="1244438" cy="10544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Segoe UI Light"/>
              </a:rPr>
              <a:t>Collection of the data generated globally</a:t>
            </a:r>
          </a:p>
        </p:txBody>
      </p:sp>
      <p:sp>
        <p:nvSpPr>
          <p:cNvPr id="5" name="Freeform 4"/>
          <p:cNvSpPr/>
          <p:nvPr/>
        </p:nvSpPr>
        <p:spPr>
          <a:xfrm>
            <a:off x="2888363" y="2633018"/>
            <a:ext cx="590094" cy="614171"/>
          </a:xfrm>
          <a:custGeom>
            <a:avLst/>
            <a:gdLst>
              <a:gd name="connsiteX0" fmla="*/ 0 w 786792"/>
              <a:gd name="connsiteY0" fmla="*/ 78679 h 818895"/>
              <a:gd name="connsiteX1" fmla="*/ 78679 w 786792"/>
              <a:gd name="connsiteY1" fmla="*/ 0 h 818895"/>
              <a:gd name="connsiteX2" fmla="*/ 708113 w 786792"/>
              <a:gd name="connsiteY2" fmla="*/ 0 h 818895"/>
              <a:gd name="connsiteX3" fmla="*/ 786792 w 786792"/>
              <a:gd name="connsiteY3" fmla="*/ 78679 h 818895"/>
              <a:gd name="connsiteX4" fmla="*/ 786792 w 786792"/>
              <a:gd name="connsiteY4" fmla="*/ 740216 h 818895"/>
              <a:gd name="connsiteX5" fmla="*/ 708113 w 786792"/>
              <a:gd name="connsiteY5" fmla="*/ 818895 h 818895"/>
              <a:gd name="connsiteX6" fmla="*/ 78679 w 786792"/>
              <a:gd name="connsiteY6" fmla="*/ 818895 h 818895"/>
              <a:gd name="connsiteX7" fmla="*/ 0 w 786792"/>
              <a:gd name="connsiteY7" fmla="*/ 740216 h 818895"/>
              <a:gd name="connsiteX8" fmla="*/ 0 w 786792"/>
              <a:gd name="connsiteY8" fmla="*/ 78679 h 81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92" h="818895">
                <a:moveTo>
                  <a:pt x="0" y="78679"/>
                </a:moveTo>
                <a:cubicBezTo>
                  <a:pt x="0" y="35226"/>
                  <a:pt x="35226" y="0"/>
                  <a:pt x="78679" y="0"/>
                </a:cubicBezTo>
                <a:lnTo>
                  <a:pt x="708113" y="0"/>
                </a:lnTo>
                <a:cubicBezTo>
                  <a:pt x="751566" y="0"/>
                  <a:pt x="786792" y="35226"/>
                  <a:pt x="786792" y="78679"/>
                </a:cubicBezTo>
                <a:lnTo>
                  <a:pt x="786792" y="740216"/>
                </a:lnTo>
                <a:cubicBezTo>
                  <a:pt x="786792" y="783669"/>
                  <a:pt x="751566" y="818895"/>
                  <a:pt x="708113" y="818895"/>
                </a:cubicBezTo>
                <a:lnTo>
                  <a:pt x="78679" y="818895"/>
                </a:lnTo>
                <a:cubicBezTo>
                  <a:pt x="35226" y="818895"/>
                  <a:pt x="0" y="783669"/>
                  <a:pt x="0" y="740216"/>
                </a:cubicBezTo>
                <a:lnTo>
                  <a:pt x="0" y="786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91" tIns="77291" rIns="77291" bIns="77291" numCol="1" spcCol="1270" anchor="ctr" anchorCtr="0">
            <a:noAutofit/>
          </a:bodyPr>
          <a:lstStyle/>
          <a:p>
            <a:pPr algn="ctr" defTabSz="7000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75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/>
              </a:rPr>
              <a:t>B</a:t>
            </a:r>
          </a:p>
        </p:txBody>
      </p:sp>
      <p:sp>
        <p:nvSpPr>
          <p:cNvPr id="6" name="Freeform 5"/>
          <p:cNvSpPr/>
          <p:nvPr/>
        </p:nvSpPr>
        <p:spPr>
          <a:xfrm>
            <a:off x="1809639" y="2284415"/>
            <a:ext cx="1244438" cy="181564"/>
          </a:xfrm>
          <a:custGeom>
            <a:avLst/>
            <a:gdLst>
              <a:gd name="connsiteX0" fmla="*/ 0 w 1659250"/>
              <a:gd name="connsiteY0" fmla="*/ 0 h 242085"/>
              <a:gd name="connsiteX1" fmla="*/ 1659250 w 1659250"/>
              <a:gd name="connsiteY1" fmla="*/ 0 h 242085"/>
              <a:gd name="connsiteX2" fmla="*/ 1659250 w 1659250"/>
              <a:gd name="connsiteY2" fmla="*/ 242085 h 242085"/>
              <a:gd name="connsiteX3" fmla="*/ 0 w 1659250"/>
              <a:gd name="connsiteY3" fmla="*/ 242085 h 242085"/>
              <a:gd name="connsiteX4" fmla="*/ 0 w 1659250"/>
              <a:gd name="connsiteY4" fmla="*/ 0 h 2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250" h="242085">
                <a:moveTo>
                  <a:pt x="0" y="0"/>
                </a:moveTo>
                <a:lnTo>
                  <a:pt x="1659250" y="0"/>
                </a:lnTo>
                <a:lnTo>
                  <a:pt x="1659250" y="242085"/>
                </a:lnTo>
                <a:lnTo>
                  <a:pt x="0" y="242085"/>
                </a:lnTo>
                <a:lnTo>
                  <a:pt x="0" y="0"/>
                </a:lnTo>
                <a:close/>
              </a:path>
            </a:pathLst>
          </a:custGeom>
          <a:solidFill>
            <a:srgbClr val="09576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prstClr val="white"/>
                </a:solidFill>
                <a:latin typeface="Segoe UI Light"/>
              </a:rPr>
              <a:t>Volume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7415" y="2485466"/>
            <a:ext cx="1244438" cy="10544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-1841503"/>
              <a:satOff val="7850"/>
              <a:lumOff val="2590"/>
              <a:alphaOff val="0"/>
            </a:schemeClr>
          </a:fillRef>
          <a:effectRef idx="1">
            <a:schemeClr val="accent4">
              <a:tint val="50000"/>
              <a:hueOff val="-1841503"/>
              <a:satOff val="7850"/>
              <a:lumOff val="259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Segoe UI Light"/>
              </a:rPr>
              <a:t>How fast data is generated</a:t>
            </a:r>
          </a:p>
        </p:txBody>
      </p:sp>
      <p:sp>
        <p:nvSpPr>
          <p:cNvPr id="8" name="Freeform 7"/>
          <p:cNvSpPr/>
          <p:nvPr/>
        </p:nvSpPr>
        <p:spPr>
          <a:xfrm>
            <a:off x="4796140" y="2633018"/>
            <a:ext cx="590094" cy="614171"/>
          </a:xfrm>
          <a:custGeom>
            <a:avLst/>
            <a:gdLst>
              <a:gd name="connsiteX0" fmla="*/ 0 w 786792"/>
              <a:gd name="connsiteY0" fmla="*/ 78679 h 818895"/>
              <a:gd name="connsiteX1" fmla="*/ 78679 w 786792"/>
              <a:gd name="connsiteY1" fmla="*/ 0 h 818895"/>
              <a:gd name="connsiteX2" fmla="*/ 708113 w 786792"/>
              <a:gd name="connsiteY2" fmla="*/ 0 h 818895"/>
              <a:gd name="connsiteX3" fmla="*/ 786792 w 786792"/>
              <a:gd name="connsiteY3" fmla="*/ 78679 h 818895"/>
              <a:gd name="connsiteX4" fmla="*/ 786792 w 786792"/>
              <a:gd name="connsiteY4" fmla="*/ 740216 h 818895"/>
              <a:gd name="connsiteX5" fmla="*/ 708113 w 786792"/>
              <a:gd name="connsiteY5" fmla="*/ 818895 h 818895"/>
              <a:gd name="connsiteX6" fmla="*/ 78679 w 786792"/>
              <a:gd name="connsiteY6" fmla="*/ 818895 h 818895"/>
              <a:gd name="connsiteX7" fmla="*/ 0 w 786792"/>
              <a:gd name="connsiteY7" fmla="*/ 740216 h 818895"/>
              <a:gd name="connsiteX8" fmla="*/ 0 w 786792"/>
              <a:gd name="connsiteY8" fmla="*/ 78679 h 81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92" h="818895">
                <a:moveTo>
                  <a:pt x="0" y="78679"/>
                </a:moveTo>
                <a:cubicBezTo>
                  <a:pt x="0" y="35226"/>
                  <a:pt x="35226" y="0"/>
                  <a:pt x="78679" y="0"/>
                </a:cubicBezTo>
                <a:lnTo>
                  <a:pt x="708113" y="0"/>
                </a:lnTo>
                <a:cubicBezTo>
                  <a:pt x="751566" y="0"/>
                  <a:pt x="786792" y="35226"/>
                  <a:pt x="786792" y="78679"/>
                </a:cubicBezTo>
                <a:lnTo>
                  <a:pt x="786792" y="740216"/>
                </a:lnTo>
                <a:cubicBezTo>
                  <a:pt x="786792" y="783669"/>
                  <a:pt x="751566" y="818895"/>
                  <a:pt x="708113" y="818895"/>
                </a:cubicBezTo>
                <a:lnTo>
                  <a:pt x="78679" y="818895"/>
                </a:lnTo>
                <a:cubicBezTo>
                  <a:pt x="35226" y="818895"/>
                  <a:pt x="0" y="783669"/>
                  <a:pt x="0" y="740216"/>
                </a:cubicBezTo>
                <a:lnTo>
                  <a:pt x="0" y="786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4">
              <a:hueOff val="-1759144"/>
              <a:satOff val="10560"/>
              <a:lumOff val="-931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91" tIns="77291" rIns="77291" bIns="77291" numCol="1" spcCol="1270" anchor="ctr" anchorCtr="0">
            <a:noAutofit/>
          </a:bodyPr>
          <a:lstStyle/>
          <a:p>
            <a:pPr algn="ctr" defTabSz="7000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75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/>
              </a:rPr>
              <a:t>I</a:t>
            </a:r>
          </a:p>
        </p:txBody>
      </p:sp>
      <p:sp>
        <p:nvSpPr>
          <p:cNvPr id="9" name="Freeform 8"/>
          <p:cNvSpPr/>
          <p:nvPr/>
        </p:nvSpPr>
        <p:spPr>
          <a:xfrm>
            <a:off x="3717415" y="2284415"/>
            <a:ext cx="1244438" cy="181564"/>
          </a:xfrm>
          <a:custGeom>
            <a:avLst/>
            <a:gdLst>
              <a:gd name="connsiteX0" fmla="*/ 0 w 1659250"/>
              <a:gd name="connsiteY0" fmla="*/ 0 h 242085"/>
              <a:gd name="connsiteX1" fmla="*/ 1659250 w 1659250"/>
              <a:gd name="connsiteY1" fmla="*/ 0 h 242085"/>
              <a:gd name="connsiteX2" fmla="*/ 1659250 w 1659250"/>
              <a:gd name="connsiteY2" fmla="*/ 242085 h 242085"/>
              <a:gd name="connsiteX3" fmla="*/ 0 w 1659250"/>
              <a:gd name="connsiteY3" fmla="*/ 242085 h 242085"/>
              <a:gd name="connsiteX4" fmla="*/ 0 w 1659250"/>
              <a:gd name="connsiteY4" fmla="*/ 0 h 2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250" h="242085">
                <a:moveTo>
                  <a:pt x="0" y="0"/>
                </a:moveTo>
                <a:lnTo>
                  <a:pt x="1659250" y="0"/>
                </a:lnTo>
                <a:lnTo>
                  <a:pt x="1659250" y="242085"/>
                </a:lnTo>
                <a:lnTo>
                  <a:pt x="0" y="242085"/>
                </a:lnTo>
                <a:lnTo>
                  <a:pt x="0" y="0"/>
                </a:lnTo>
                <a:close/>
              </a:path>
            </a:pathLst>
          </a:custGeom>
          <a:solidFill>
            <a:srgbClr val="09576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759144"/>
              <a:satOff val="10560"/>
              <a:lumOff val="-931"/>
              <a:alphaOff val="0"/>
            </a:schemeClr>
          </a:fillRef>
          <a:effectRef idx="2">
            <a:schemeClr val="accent4">
              <a:hueOff val="-1759144"/>
              <a:satOff val="10560"/>
              <a:lumOff val="-93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prstClr val="white"/>
                </a:solidFill>
                <a:latin typeface="Segoe UI Light"/>
              </a:rPr>
              <a:t>Velocity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25192" y="2485466"/>
            <a:ext cx="1244438" cy="10544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-3683006"/>
              <a:satOff val="15699"/>
              <a:lumOff val="5180"/>
              <a:alphaOff val="0"/>
            </a:schemeClr>
          </a:fillRef>
          <a:effectRef idx="1">
            <a:schemeClr val="accent4">
              <a:tint val="50000"/>
              <a:hueOff val="-3683006"/>
              <a:satOff val="15699"/>
              <a:lumOff val="518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Segoe UI Light"/>
              </a:rPr>
              <a:t>Various types of the data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03916" y="2633018"/>
            <a:ext cx="590094" cy="614171"/>
          </a:xfrm>
          <a:custGeom>
            <a:avLst/>
            <a:gdLst>
              <a:gd name="connsiteX0" fmla="*/ 0 w 786792"/>
              <a:gd name="connsiteY0" fmla="*/ 78679 h 818895"/>
              <a:gd name="connsiteX1" fmla="*/ 78679 w 786792"/>
              <a:gd name="connsiteY1" fmla="*/ 0 h 818895"/>
              <a:gd name="connsiteX2" fmla="*/ 708113 w 786792"/>
              <a:gd name="connsiteY2" fmla="*/ 0 h 818895"/>
              <a:gd name="connsiteX3" fmla="*/ 786792 w 786792"/>
              <a:gd name="connsiteY3" fmla="*/ 78679 h 818895"/>
              <a:gd name="connsiteX4" fmla="*/ 786792 w 786792"/>
              <a:gd name="connsiteY4" fmla="*/ 740216 h 818895"/>
              <a:gd name="connsiteX5" fmla="*/ 708113 w 786792"/>
              <a:gd name="connsiteY5" fmla="*/ 818895 h 818895"/>
              <a:gd name="connsiteX6" fmla="*/ 78679 w 786792"/>
              <a:gd name="connsiteY6" fmla="*/ 818895 h 818895"/>
              <a:gd name="connsiteX7" fmla="*/ 0 w 786792"/>
              <a:gd name="connsiteY7" fmla="*/ 740216 h 818895"/>
              <a:gd name="connsiteX8" fmla="*/ 0 w 786792"/>
              <a:gd name="connsiteY8" fmla="*/ 78679 h 81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92" h="818895">
                <a:moveTo>
                  <a:pt x="0" y="78679"/>
                </a:moveTo>
                <a:cubicBezTo>
                  <a:pt x="0" y="35226"/>
                  <a:pt x="35226" y="0"/>
                  <a:pt x="78679" y="0"/>
                </a:cubicBezTo>
                <a:lnTo>
                  <a:pt x="708113" y="0"/>
                </a:lnTo>
                <a:cubicBezTo>
                  <a:pt x="751566" y="0"/>
                  <a:pt x="786792" y="35226"/>
                  <a:pt x="786792" y="78679"/>
                </a:cubicBezTo>
                <a:lnTo>
                  <a:pt x="786792" y="740216"/>
                </a:lnTo>
                <a:cubicBezTo>
                  <a:pt x="786792" y="783669"/>
                  <a:pt x="751566" y="818895"/>
                  <a:pt x="708113" y="818895"/>
                </a:cubicBezTo>
                <a:lnTo>
                  <a:pt x="78679" y="818895"/>
                </a:lnTo>
                <a:cubicBezTo>
                  <a:pt x="35226" y="818895"/>
                  <a:pt x="0" y="783669"/>
                  <a:pt x="0" y="740216"/>
                </a:cubicBezTo>
                <a:lnTo>
                  <a:pt x="0" y="786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4">
              <a:hueOff val="-3518287"/>
              <a:satOff val="21119"/>
              <a:lumOff val="-186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91" tIns="77291" rIns="77291" bIns="77291" numCol="1" spcCol="1270" anchor="ctr" anchorCtr="0">
            <a:noAutofit/>
          </a:bodyPr>
          <a:lstStyle/>
          <a:p>
            <a:pPr algn="ctr" defTabSz="7000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75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/>
              </a:rPr>
              <a:t>G</a:t>
            </a:r>
          </a:p>
        </p:txBody>
      </p:sp>
      <p:sp>
        <p:nvSpPr>
          <p:cNvPr id="12" name="Freeform 11"/>
          <p:cNvSpPr/>
          <p:nvPr/>
        </p:nvSpPr>
        <p:spPr>
          <a:xfrm>
            <a:off x="5625192" y="2284415"/>
            <a:ext cx="1244438" cy="181564"/>
          </a:xfrm>
          <a:custGeom>
            <a:avLst/>
            <a:gdLst>
              <a:gd name="connsiteX0" fmla="*/ 0 w 1659250"/>
              <a:gd name="connsiteY0" fmla="*/ 0 h 242085"/>
              <a:gd name="connsiteX1" fmla="*/ 1659250 w 1659250"/>
              <a:gd name="connsiteY1" fmla="*/ 0 h 242085"/>
              <a:gd name="connsiteX2" fmla="*/ 1659250 w 1659250"/>
              <a:gd name="connsiteY2" fmla="*/ 242085 h 242085"/>
              <a:gd name="connsiteX3" fmla="*/ 0 w 1659250"/>
              <a:gd name="connsiteY3" fmla="*/ 242085 h 242085"/>
              <a:gd name="connsiteX4" fmla="*/ 0 w 1659250"/>
              <a:gd name="connsiteY4" fmla="*/ 0 h 2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250" h="242085">
                <a:moveTo>
                  <a:pt x="0" y="0"/>
                </a:moveTo>
                <a:lnTo>
                  <a:pt x="1659250" y="0"/>
                </a:lnTo>
                <a:lnTo>
                  <a:pt x="1659250" y="242085"/>
                </a:lnTo>
                <a:lnTo>
                  <a:pt x="0" y="242085"/>
                </a:lnTo>
                <a:lnTo>
                  <a:pt x="0" y="0"/>
                </a:lnTo>
                <a:close/>
              </a:path>
            </a:pathLst>
          </a:custGeom>
          <a:solidFill>
            <a:srgbClr val="09576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3518287"/>
              <a:satOff val="21119"/>
              <a:lumOff val="-1863"/>
              <a:alphaOff val="0"/>
            </a:schemeClr>
          </a:fillRef>
          <a:effectRef idx="2">
            <a:schemeClr val="accent4">
              <a:hueOff val="-3518287"/>
              <a:satOff val="21119"/>
              <a:lumOff val="-1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prstClr val="white"/>
                </a:solidFill>
                <a:latin typeface="Segoe UI Light"/>
              </a:rPr>
              <a:t>Varity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63527" y="3907805"/>
            <a:ext cx="1244438" cy="10544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-5524509"/>
              <a:satOff val="23549"/>
              <a:lumOff val="7770"/>
              <a:alphaOff val="0"/>
            </a:schemeClr>
          </a:fillRef>
          <a:effectRef idx="1">
            <a:schemeClr val="accent4">
              <a:tint val="50000"/>
              <a:hueOff val="-5524509"/>
              <a:satOff val="23549"/>
              <a:lumOff val="777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Segoe UI Light"/>
              </a:rPr>
              <a:t>Accuracy and trustworthiness</a:t>
            </a:r>
          </a:p>
        </p:txBody>
      </p:sp>
      <p:sp>
        <p:nvSpPr>
          <p:cNvPr id="14" name="Freeform 13"/>
          <p:cNvSpPr/>
          <p:nvPr/>
        </p:nvSpPr>
        <p:spPr>
          <a:xfrm>
            <a:off x="3842252" y="4055357"/>
            <a:ext cx="590094" cy="614171"/>
          </a:xfrm>
          <a:custGeom>
            <a:avLst/>
            <a:gdLst>
              <a:gd name="connsiteX0" fmla="*/ 0 w 786792"/>
              <a:gd name="connsiteY0" fmla="*/ 78679 h 818895"/>
              <a:gd name="connsiteX1" fmla="*/ 78679 w 786792"/>
              <a:gd name="connsiteY1" fmla="*/ 0 h 818895"/>
              <a:gd name="connsiteX2" fmla="*/ 708113 w 786792"/>
              <a:gd name="connsiteY2" fmla="*/ 0 h 818895"/>
              <a:gd name="connsiteX3" fmla="*/ 786792 w 786792"/>
              <a:gd name="connsiteY3" fmla="*/ 78679 h 818895"/>
              <a:gd name="connsiteX4" fmla="*/ 786792 w 786792"/>
              <a:gd name="connsiteY4" fmla="*/ 740216 h 818895"/>
              <a:gd name="connsiteX5" fmla="*/ 708113 w 786792"/>
              <a:gd name="connsiteY5" fmla="*/ 818895 h 818895"/>
              <a:gd name="connsiteX6" fmla="*/ 78679 w 786792"/>
              <a:gd name="connsiteY6" fmla="*/ 818895 h 818895"/>
              <a:gd name="connsiteX7" fmla="*/ 0 w 786792"/>
              <a:gd name="connsiteY7" fmla="*/ 740216 h 818895"/>
              <a:gd name="connsiteX8" fmla="*/ 0 w 786792"/>
              <a:gd name="connsiteY8" fmla="*/ 78679 h 81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92" h="818895">
                <a:moveTo>
                  <a:pt x="0" y="78679"/>
                </a:moveTo>
                <a:cubicBezTo>
                  <a:pt x="0" y="35226"/>
                  <a:pt x="35226" y="0"/>
                  <a:pt x="78679" y="0"/>
                </a:cubicBezTo>
                <a:lnTo>
                  <a:pt x="708113" y="0"/>
                </a:lnTo>
                <a:cubicBezTo>
                  <a:pt x="751566" y="0"/>
                  <a:pt x="786792" y="35226"/>
                  <a:pt x="786792" y="78679"/>
                </a:cubicBezTo>
                <a:lnTo>
                  <a:pt x="786792" y="740216"/>
                </a:lnTo>
                <a:cubicBezTo>
                  <a:pt x="786792" y="783669"/>
                  <a:pt x="751566" y="818895"/>
                  <a:pt x="708113" y="818895"/>
                </a:cubicBezTo>
                <a:lnTo>
                  <a:pt x="78679" y="818895"/>
                </a:lnTo>
                <a:cubicBezTo>
                  <a:pt x="35226" y="818895"/>
                  <a:pt x="0" y="783669"/>
                  <a:pt x="0" y="740216"/>
                </a:cubicBezTo>
                <a:lnTo>
                  <a:pt x="0" y="786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4">
              <a:hueOff val="-5277431"/>
              <a:satOff val="31679"/>
              <a:lumOff val="-2794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91" tIns="77291" rIns="77291" bIns="77291" numCol="1" spcCol="1270" anchor="ctr" anchorCtr="0">
            <a:noAutofit/>
          </a:bodyPr>
          <a:lstStyle/>
          <a:p>
            <a:pPr algn="ctr" defTabSz="7000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75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/>
              </a:rPr>
              <a:t>DA</a:t>
            </a:r>
          </a:p>
        </p:txBody>
      </p:sp>
      <p:sp>
        <p:nvSpPr>
          <p:cNvPr id="15" name="Freeform 14"/>
          <p:cNvSpPr/>
          <p:nvPr/>
        </p:nvSpPr>
        <p:spPr>
          <a:xfrm>
            <a:off x="2763527" y="3706753"/>
            <a:ext cx="1244438" cy="181564"/>
          </a:xfrm>
          <a:custGeom>
            <a:avLst/>
            <a:gdLst>
              <a:gd name="connsiteX0" fmla="*/ 0 w 1659250"/>
              <a:gd name="connsiteY0" fmla="*/ 0 h 242085"/>
              <a:gd name="connsiteX1" fmla="*/ 1659250 w 1659250"/>
              <a:gd name="connsiteY1" fmla="*/ 0 h 242085"/>
              <a:gd name="connsiteX2" fmla="*/ 1659250 w 1659250"/>
              <a:gd name="connsiteY2" fmla="*/ 242085 h 242085"/>
              <a:gd name="connsiteX3" fmla="*/ 0 w 1659250"/>
              <a:gd name="connsiteY3" fmla="*/ 242085 h 242085"/>
              <a:gd name="connsiteX4" fmla="*/ 0 w 1659250"/>
              <a:gd name="connsiteY4" fmla="*/ 0 h 2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250" h="242085">
                <a:moveTo>
                  <a:pt x="0" y="0"/>
                </a:moveTo>
                <a:lnTo>
                  <a:pt x="1659250" y="0"/>
                </a:lnTo>
                <a:lnTo>
                  <a:pt x="1659250" y="242085"/>
                </a:lnTo>
                <a:lnTo>
                  <a:pt x="0" y="242085"/>
                </a:lnTo>
                <a:lnTo>
                  <a:pt x="0" y="0"/>
                </a:lnTo>
                <a:close/>
              </a:path>
            </a:pathLst>
          </a:custGeom>
          <a:solidFill>
            <a:srgbClr val="09576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5277431"/>
              <a:satOff val="31679"/>
              <a:lumOff val="-2794"/>
              <a:alphaOff val="0"/>
            </a:schemeClr>
          </a:fillRef>
          <a:effectRef idx="2">
            <a:schemeClr val="accent4">
              <a:hueOff val="-5277431"/>
              <a:satOff val="31679"/>
              <a:lumOff val="-279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prstClr val="white"/>
                </a:solidFill>
                <a:latin typeface="Segoe UI Light"/>
              </a:rPr>
              <a:t>Veracity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71304" y="3907805"/>
            <a:ext cx="1244438" cy="10544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300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50000"/>
              <a:hueOff val="-7366011"/>
              <a:satOff val="31398"/>
              <a:lumOff val="10360"/>
              <a:alphaOff val="0"/>
            </a:schemeClr>
          </a:fillRef>
          <a:effectRef idx="1">
            <a:schemeClr val="accent4">
              <a:tint val="50000"/>
              <a:hueOff val="-7366011"/>
              <a:satOff val="31398"/>
              <a:lumOff val="1036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Segoe UI Light"/>
              </a:rPr>
              <a:t>Enabling problem detection and solution</a:t>
            </a:r>
          </a:p>
        </p:txBody>
      </p:sp>
      <p:sp>
        <p:nvSpPr>
          <p:cNvPr id="17" name="Freeform 16"/>
          <p:cNvSpPr/>
          <p:nvPr/>
        </p:nvSpPr>
        <p:spPr>
          <a:xfrm>
            <a:off x="5750028" y="4055357"/>
            <a:ext cx="590094" cy="614171"/>
          </a:xfrm>
          <a:custGeom>
            <a:avLst/>
            <a:gdLst>
              <a:gd name="connsiteX0" fmla="*/ 0 w 786792"/>
              <a:gd name="connsiteY0" fmla="*/ 78679 h 818895"/>
              <a:gd name="connsiteX1" fmla="*/ 78679 w 786792"/>
              <a:gd name="connsiteY1" fmla="*/ 0 h 818895"/>
              <a:gd name="connsiteX2" fmla="*/ 708113 w 786792"/>
              <a:gd name="connsiteY2" fmla="*/ 0 h 818895"/>
              <a:gd name="connsiteX3" fmla="*/ 786792 w 786792"/>
              <a:gd name="connsiteY3" fmla="*/ 78679 h 818895"/>
              <a:gd name="connsiteX4" fmla="*/ 786792 w 786792"/>
              <a:gd name="connsiteY4" fmla="*/ 740216 h 818895"/>
              <a:gd name="connsiteX5" fmla="*/ 708113 w 786792"/>
              <a:gd name="connsiteY5" fmla="*/ 818895 h 818895"/>
              <a:gd name="connsiteX6" fmla="*/ 78679 w 786792"/>
              <a:gd name="connsiteY6" fmla="*/ 818895 h 818895"/>
              <a:gd name="connsiteX7" fmla="*/ 0 w 786792"/>
              <a:gd name="connsiteY7" fmla="*/ 740216 h 818895"/>
              <a:gd name="connsiteX8" fmla="*/ 0 w 786792"/>
              <a:gd name="connsiteY8" fmla="*/ 78679 h 81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92" h="818895">
                <a:moveTo>
                  <a:pt x="0" y="78679"/>
                </a:moveTo>
                <a:cubicBezTo>
                  <a:pt x="0" y="35226"/>
                  <a:pt x="35226" y="0"/>
                  <a:pt x="78679" y="0"/>
                </a:cubicBezTo>
                <a:lnTo>
                  <a:pt x="708113" y="0"/>
                </a:lnTo>
                <a:cubicBezTo>
                  <a:pt x="751566" y="0"/>
                  <a:pt x="786792" y="35226"/>
                  <a:pt x="786792" y="78679"/>
                </a:cubicBezTo>
                <a:lnTo>
                  <a:pt x="786792" y="740216"/>
                </a:lnTo>
                <a:cubicBezTo>
                  <a:pt x="786792" y="783669"/>
                  <a:pt x="751566" y="818895"/>
                  <a:pt x="708113" y="818895"/>
                </a:cubicBezTo>
                <a:lnTo>
                  <a:pt x="78679" y="818895"/>
                </a:lnTo>
                <a:cubicBezTo>
                  <a:pt x="35226" y="818895"/>
                  <a:pt x="0" y="783669"/>
                  <a:pt x="0" y="740216"/>
                </a:cubicBezTo>
                <a:lnTo>
                  <a:pt x="0" y="78679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300000" contourW="19050" prstMaterial="metal">
            <a:bevelT w="88900" h="203200"/>
            <a:bevelB w="165100" h="254000"/>
          </a:sp3d>
        </p:spPr>
        <p:style>
          <a:lnRef idx="0">
            <a:schemeClr val="accent4">
              <a:hueOff val="-7036575"/>
              <a:satOff val="42238"/>
              <a:lumOff val="-372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7291" tIns="77291" rIns="77291" bIns="77291" numCol="1" spcCol="1270" anchor="ctr" anchorCtr="0">
            <a:noAutofit/>
          </a:bodyPr>
          <a:lstStyle/>
          <a:p>
            <a:pPr algn="ctr" defTabSz="70008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75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Segoe UI Light"/>
              </a:rPr>
              <a:t>TA</a:t>
            </a:r>
          </a:p>
        </p:txBody>
      </p:sp>
      <p:sp>
        <p:nvSpPr>
          <p:cNvPr id="18" name="Freeform 17"/>
          <p:cNvSpPr/>
          <p:nvPr/>
        </p:nvSpPr>
        <p:spPr>
          <a:xfrm>
            <a:off x="4671304" y="3706753"/>
            <a:ext cx="1244438" cy="181564"/>
          </a:xfrm>
          <a:custGeom>
            <a:avLst/>
            <a:gdLst>
              <a:gd name="connsiteX0" fmla="*/ 0 w 1659250"/>
              <a:gd name="connsiteY0" fmla="*/ 0 h 242085"/>
              <a:gd name="connsiteX1" fmla="*/ 1659250 w 1659250"/>
              <a:gd name="connsiteY1" fmla="*/ 0 h 242085"/>
              <a:gd name="connsiteX2" fmla="*/ 1659250 w 1659250"/>
              <a:gd name="connsiteY2" fmla="*/ 242085 h 242085"/>
              <a:gd name="connsiteX3" fmla="*/ 0 w 1659250"/>
              <a:gd name="connsiteY3" fmla="*/ 242085 h 242085"/>
              <a:gd name="connsiteX4" fmla="*/ 0 w 1659250"/>
              <a:gd name="connsiteY4" fmla="*/ 0 h 24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250" h="242085">
                <a:moveTo>
                  <a:pt x="0" y="0"/>
                </a:moveTo>
                <a:lnTo>
                  <a:pt x="1659250" y="0"/>
                </a:lnTo>
                <a:lnTo>
                  <a:pt x="1659250" y="242085"/>
                </a:lnTo>
                <a:lnTo>
                  <a:pt x="0" y="242085"/>
                </a:lnTo>
                <a:lnTo>
                  <a:pt x="0" y="0"/>
                </a:lnTo>
                <a:close/>
              </a:path>
            </a:pathLst>
          </a:custGeom>
          <a:solidFill>
            <a:srgbClr val="095763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7036575"/>
              <a:satOff val="42238"/>
              <a:lumOff val="-3725"/>
              <a:alphaOff val="0"/>
            </a:schemeClr>
          </a:fillRef>
          <a:effectRef idx="2">
            <a:schemeClr val="accent4">
              <a:hueOff val="-7036575"/>
              <a:satOff val="42238"/>
              <a:lumOff val="-372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290" tIns="34290" rIns="34290" bIns="34290" numCol="1" spcCol="1270" anchor="ctr" anchorCtr="0">
            <a:no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prstClr val="white"/>
                </a:solidFill>
                <a:latin typeface="Segoe UI Light"/>
              </a:rPr>
              <a:t>Value</a:t>
            </a:r>
          </a:p>
        </p:txBody>
      </p:sp>
      <p:sp>
        <p:nvSpPr>
          <p:cNvPr id="19" name="Title 11"/>
          <p:cNvSpPr txBox="1">
            <a:spLocks/>
          </p:cNvSpPr>
          <p:nvPr/>
        </p:nvSpPr>
        <p:spPr>
          <a:xfrm>
            <a:off x="628650" y="1131094"/>
            <a:ext cx="7886700" cy="4426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3000" b="1" dirty="0">
                <a:solidFill>
                  <a:srgbClr val="000000"/>
                </a:solidFill>
                <a:latin typeface="Century Gothic"/>
              </a:rPr>
              <a:t>5 v’s of big data</a:t>
            </a:r>
            <a:endParaRPr lang="en-US" sz="3300" b="1" dirty="0">
              <a:solidFill>
                <a:srgbClr val="000000"/>
              </a:solidFill>
              <a:latin typeface="Century Gothic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249424"/>
            <a:ext cx="2661314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9746" y="1249424"/>
            <a:ext cx="2644254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8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79854"/>
            <a:ext cx="837831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Characteristics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1816607"/>
            <a:ext cx="8236584" cy="47365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3859" y="1126797"/>
            <a:ext cx="217170" cy="2241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97483" y="1006551"/>
            <a:ext cx="3533775" cy="760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latin typeface="Times New Roman"/>
                <a:cs typeface="Times New Roman"/>
              </a:rPr>
              <a:t>Big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Data: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spc="-20" dirty="0">
                <a:latin typeface="Times New Roman"/>
                <a:cs typeface="Times New Roman"/>
              </a:rPr>
              <a:t>4V’s</a:t>
            </a:r>
            <a:endParaRPr sz="2600" dirty="0">
              <a:latin typeface="Times New Roman"/>
              <a:cs typeface="Times New Roman"/>
            </a:endParaRPr>
          </a:p>
          <a:p>
            <a:pPr marL="442595">
              <a:lnSpc>
                <a:spcPct val="100000"/>
              </a:lnSpc>
              <a:spcBef>
                <a:spcPts val="20"/>
              </a:spcBef>
            </a:pPr>
            <a:r>
              <a:rPr sz="2200" spc="-5" dirty="0">
                <a:latin typeface="Times New Roman"/>
                <a:cs typeface="Times New Roman"/>
              </a:rPr>
              <a:t>Not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just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matter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volume</a:t>
            </a:r>
            <a:endParaRPr sz="2200" dirty="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9789" y="1510255"/>
            <a:ext cx="180975" cy="188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79854"/>
            <a:ext cx="738746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600" algn="l"/>
              </a:tabLst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Big</a:t>
            </a:r>
            <a:r>
              <a:rPr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Data</a:t>
            </a:r>
            <a:r>
              <a:rPr spc="-1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Analytics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8241" y="1008862"/>
            <a:ext cx="5951220" cy="525780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5"/>
              </a:spcBef>
            </a:pP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6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1:</a:t>
            </a:r>
            <a:r>
              <a:rPr sz="26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Introduction</a:t>
            </a:r>
            <a:r>
              <a:rPr sz="26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2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Big</a:t>
            </a:r>
            <a:r>
              <a:rPr sz="26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endParaRPr sz="2600">
              <a:latin typeface="Times New Roman"/>
              <a:cs typeface="Times New Roman"/>
            </a:endParaRPr>
          </a:p>
          <a:p>
            <a:pPr marL="12700" marR="3350260">
              <a:lnSpc>
                <a:spcPct val="120000"/>
              </a:lnSpc>
              <a:spcBef>
                <a:spcPts val="5"/>
              </a:spcBef>
            </a:pP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5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2</a:t>
            </a:r>
            <a:r>
              <a:rPr sz="26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6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Hadoop </a:t>
            </a:r>
            <a:r>
              <a:rPr sz="2600" spc="-6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5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3</a:t>
            </a:r>
            <a:r>
              <a:rPr sz="26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6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NoSQL</a:t>
            </a:r>
            <a:endParaRPr sz="2600">
              <a:latin typeface="Times New Roman"/>
              <a:cs typeface="Times New Roman"/>
            </a:endParaRPr>
          </a:p>
          <a:p>
            <a:pPr marL="12700" marR="208279">
              <a:lnSpc>
                <a:spcPts val="3750"/>
              </a:lnSpc>
              <a:spcBef>
                <a:spcPts val="220"/>
              </a:spcBef>
            </a:pP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4:</a:t>
            </a:r>
            <a:r>
              <a:rPr sz="2600" spc="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MapReduce</a:t>
            </a:r>
            <a:r>
              <a:rPr sz="2600" spc="-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and</a:t>
            </a:r>
            <a:r>
              <a:rPr sz="26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New</a:t>
            </a:r>
            <a:r>
              <a:rPr sz="2600" spc="-2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S/w 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Stack </a:t>
            </a:r>
            <a:r>
              <a:rPr sz="2600" spc="-6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5 :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Finding</a:t>
            </a:r>
            <a:r>
              <a:rPr sz="26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similar</a:t>
            </a:r>
            <a:r>
              <a:rPr sz="2600" spc="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Items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6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: Mining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 Data</a:t>
            </a:r>
            <a:r>
              <a:rPr sz="2600" spc="-3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Stream</a:t>
            </a:r>
            <a:endParaRPr sz="2600">
              <a:latin typeface="Times New Roman"/>
              <a:cs typeface="Times New Roman"/>
            </a:endParaRPr>
          </a:p>
          <a:p>
            <a:pPr marL="12700" marR="2189480">
              <a:lnSpc>
                <a:spcPct val="120000"/>
              </a:lnSpc>
            </a:pP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 7 : Link Analysis </a:t>
            </a:r>
            <a:r>
              <a:rPr sz="2600" spc="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4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8:</a:t>
            </a:r>
            <a:r>
              <a:rPr sz="26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Frequent</a:t>
            </a:r>
            <a:r>
              <a:rPr sz="2600" spc="-4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item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set </a:t>
            </a:r>
            <a:r>
              <a:rPr sz="2600" spc="-6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4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9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600" spc="-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Clustering</a:t>
            </a:r>
            <a:endParaRPr sz="2600">
              <a:latin typeface="Times New Roman"/>
              <a:cs typeface="Times New Roman"/>
            </a:endParaRPr>
          </a:p>
          <a:p>
            <a:pPr marL="12700" marR="5080">
              <a:lnSpc>
                <a:spcPts val="3750"/>
              </a:lnSpc>
              <a:spcBef>
                <a:spcPts val="95"/>
              </a:spcBef>
            </a:pP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 10 : Recommendation system </a:t>
            </a:r>
            <a:r>
              <a:rPr sz="2600" spc="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600" spc="-4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spc="5" dirty="0">
                <a:solidFill>
                  <a:srgbClr val="9ED2D6"/>
                </a:solidFill>
                <a:latin typeface="Times New Roman"/>
                <a:cs typeface="Times New Roman"/>
              </a:rPr>
              <a:t>11:</a:t>
            </a:r>
            <a:r>
              <a:rPr sz="2600" spc="-2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Mining</a:t>
            </a:r>
            <a:r>
              <a:rPr sz="26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Social-Networks</a:t>
            </a:r>
            <a:r>
              <a:rPr sz="2600" spc="-5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9ED2D6"/>
                </a:solidFill>
                <a:latin typeface="Times New Roman"/>
                <a:cs typeface="Times New Roman"/>
              </a:rPr>
              <a:t>Graphs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Big</a:t>
            </a:r>
            <a:r>
              <a:rPr spc="-15" dirty="0"/>
              <a:t> </a:t>
            </a:r>
            <a:r>
              <a:rPr spc="-5" dirty="0"/>
              <a:t>Data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7491" y="1676399"/>
            <a:ext cx="8446007" cy="48158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20344" y="1144269"/>
            <a:ext cx="22479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Big</a:t>
            </a:r>
            <a:r>
              <a:rPr sz="2800" b="1" spc="-2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Data: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30" dirty="0">
                <a:latin typeface="Times New Roman"/>
                <a:cs typeface="Times New Roman"/>
              </a:rPr>
              <a:t>4V’s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8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Volume represents the volume i.e. amount of data that is growing at a high rate i.e. data volume in Petabytes.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3630516-3CB9-A648-A67C-380C51E225F8}"/>
              </a:ext>
            </a:extLst>
          </p:cNvPr>
          <p:cNvSpPr/>
          <p:nvPr/>
        </p:nvSpPr>
        <p:spPr>
          <a:xfrm>
            <a:off x="117978" y="4189132"/>
            <a:ext cx="773562" cy="3073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35539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9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Value refers to turning data into value. By turning accessed big data into values, businesses may generate revenue.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07121AF-375A-C84B-B590-36A22D60B11D}"/>
              </a:ext>
            </a:extLst>
          </p:cNvPr>
          <p:cNvSpPr/>
          <p:nvPr/>
        </p:nvSpPr>
        <p:spPr>
          <a:xfrm>
            <a:off x="1427530" y="4180540"/>
            <a:ext cx="773562" cy="3073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7620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9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Veracity refers to the uncertainty of available data. Veracity arises due to the high volume of data that brings incompleteness and inconsistency.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D292E3-CC74-7C4F-B283-953B7A26C6B5}"/>
              </a:ext>
            </a:extLst>
          </p:cNvPr>
          <p:cNvSpPr/>
          <p:nvPr/>
        </p:nvSpPr>
        <p:spPr>
          <a:xfrm>
            <a:off x="2756675" y="4178793"/>
            <a:ext cx="773562" cy="30734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6658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8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Visualization is the process of displaying data in charts, graphs, maps, and other visual forms.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9E4B19E-2553-844F-ADA0-EA25F905AC36}"/>
              </a:ext>
            </a:extLst>
          </p:cNvPr>
          <p:cNvSpPr/>
          <p:nvPr/>
        </p:nvSpPr>
        <p:spPr>
          <a:xfrm>
            <a:off x="4007032" y="4180541"/>
            <a:ext cx="1205048" cy="3159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99463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8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Variety refers to the different data types i.e. various data formats like text, audios, videos, etc.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7E376-F564-3240-821F-4A02257C4707}"/>
              </a:ext>
            </a:extLst>
          </p:cNvPr>
          <p:cNvSpPr/>
          <p:nvPr/>
        </p:nvSpPr>
        <p:spPr>
          <a:xfrm>
            <a:off x="5538653" y="4178793"/>
            <a:ext cx="937259" cy="3159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72060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8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Velocity is the rate at which data grows. Social media contributes a major role in the velocity of growing data.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5ED355E-3887-DB43-B9DB-F9FA9331497D}"/>
              </a:ext>
            </a:extLst>
          </p:cNvPr>
          <p:cNvSpPr/>
          <p:nvPr/>
        </p:nvSpPr>
        <p:spPr>
          <a:xfrm>
            <a:off x="6887389" y="4186470"/>
            <a:ext cx="937259" cy="3159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63084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Big Data &amp;amp; Advanced Analytics - TCG DIGITAL">
            <a:extLst>
              <a:ext uri="{FF2B5EF4-FFF2-40B4-BE49-F238E27FC236}">
                <a16:creationId xmlns:a16="http://schemas.microsoft.com/office/drawing/2014/main" id="{17761FA0-25C2-824F-A2F1-A2FD5E0F1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1"/>
            <a:ext cx="9144000" cy="32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C0E66-BD3E-1242-ADDB-C750EFBC6C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Big Data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6D000-E449-2B44-8DE1-1848BF8F54B4}"/>
              </a:ext>
            </a:extLst>
          </p:cNvPr>
          <p:cNvSpPr txBox="1"/>
          <p:nvPr/>
        </p:nvSpPr>
        <p:spPr>
          <a:xfrm>
            <a:off x="117978" y="4634598"/>
            <a:ext cx="8768032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8835" indent="-198835" algn="just" defTabSz="685800">
              <a:lnSpc>
                <a:spcPct val="90000"/>
              </a:lnSpc>
              <a:spcBef>
                <a:spcPts val="750"/>
              </a:spcBef>
              <a:buClr>
                <a:srgbClr val="B84742"/>
              </a:buClr>
              <a:buFont typeface="Wingdings 3" panose="05040102010807070707" pitchFamily="18" charset="2"/>
              <a:buChar char=""/>
            </a:pPr>
            <a:r>
              <a:rPr lang="en-US" dirty="0">
                <a:solidFill>
                  <a:srgbClr val="212121"/>
                </a:solidFill>
                <a:latin typeface="Roboto Condensed"/>
              </a:rPr>
              <a:t>Virality describes how quickly information gets spread across people to people (P2P) networks.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78473C-0C7A-9942-B650-CB319395EA80}"/>
              </a:ext>
            </a:extLst>
          </p:cNvPr>
          <p:cNvCxnSpPr>
            <a:cxnSpLocks/>
          </p:cNvCxnSpPr>
          <p:nvPr/>
        </p:nvCxnSpPr>
        <p:spPr>
          <a:xfrm>
            <a:off x="117978" y="4496471"/>
            <a:ext cx="8891714" cy="593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DBD1F6-6C72-044C-9B7A-2407F0B4FD6E}"/>
              </a:ext>
            </a:extLst>
          </p:cNvPr>
          <p:cNvSpPr/>
          <p:nvPr/>
        </p:nvSpPr>
        <p:spPr>
          <a:xfrm>
            <a:off x="8190410" y="4166334"/>
            <a:ext cx="819282" cy="31593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12051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2EF9-DB19-7F49-86CD-D7A87E712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D7E39-F76F-BA4E-9F52-87564BEAD8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64288" cy="4192588"/>
          </a:xfrm>
        </p:spPr>
        <p:txBody>
          <a:bodyPr/>
          <a:lstStyle/>
          <a:p>
            <a:r>
              <a:rPr lang="en-IN" dirty="0"/>
              <a:t>As it follows from the name, big data is used to refer to </a:t>
            </a:r>
            <a:r>
              <a:rPr lang="en-IN" dirty="0">
                <a:solidFill>
                  <a:schemeClr val="accent6"/>
                </a:solidFill>
              </a:rPr>
              <a:t>enormous amounts of information</a:t>
            </a:r>
            <a:r>
              <a:rPr lang="en-IN" dirty="0"/>
              <a:t>. </a:t>
            </a:r>
          </a:p>
          <a:p>
            <a:r>
              <a:rPr lang="en-IN" dirty="0"/>
              <a:t>We are talking about </a:t>
            </a:r>
            <a:r>
              <a:rPr lang="en-IN" dirty="0">
                <a:solidFill>
                  <a:schemeClr val="accent6"/>
                </a:solidFill>
              </a:rPr>
              <a:t>not gigabytes </a:t>
            </a:r>
            <a:r>
              <a:rPr lang="en-IN" dirty="0"/>
              <a:t>but </a:t>
            </a:r>
            <a:r>
              <a:rPr lang="en-IN" dirty="0">
                <a:solidFill>
                  <a:schemeClr val="accent6"/>
                </a:solidFill>
              </a:rPr>
              <a:t>terabytes and petabytes </a:t>
            </a:r>
            <a:r>
              <a:rPr lang="en-IN" dirty="0"/>
              <a:t>of data.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chemeClr val="accent6"/>
                </a:solidFill>
              </a:rPr>
              <a:t>IoT</a:t>
            </a:r>
            <a:r>
              <a:rPr lang="en-IN" dirty="0"/>
              <a:t> (Internet of Things) is creating </a:t>
            </a:r>
            <a:r>
              <a:rPr lang="en-IN" dirty="0">
                <a:solidFill>
                  <a:schemeClr val="accent6"/>
                </a:solidFill>
              </a:rPr>
              <a:t>exponential growth </a:t>
            </a:r>
            <a:r>
              <a:rPr lang="en-IN" dirty="0"/>
              <a:t>in data. </a:t>
            </a:r>
          </a:p>
          <a:p>
            <a:r>
              <a:rPr lang="en-IN" dirty="0"/>
              <a:t>The volume of data is projected to change significantly in the coming years.</a:t>
            </a:r>
          </a:p>
          <a:p>
            <a:r>
              <a:rPr lang="en-IN" dirty="0"/>
              <a:t>Hence, </a:t>
            </a:r>
            <a:r>
              <a:rPr lang="en-IN" b="1" dirty="0">
                <a:solidFill>
                  <a:schemeClr val="accent6"/>
                </a:solidFill>
              </a:rPr>
              <a:t>'Volume</a:t>
            </a:r>
            <a:r>
              <a:rPr lang="en-IN" b="1" dirty="0"/>
              <a:t>'</a:t>
            </a:r>
            <a:r>
              <a:rPr lang="en-IN" dirty="0"/>
              <a:t> is one characteristic which needs to be considered while dealing with Big Data.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D93BC92-93C5-D645-A9A8-23460A4E1D31}"/>
              </a:ext>
            </a:extLst>
          </p:cNvPr>
          <p:cNvGrpSpPr/>
          <p:nvPr/>
        </p:nvGrpSpPr>
        <p:grpSpPr>
          <a:xfrm>
            <a:off x="6681652" y="1504834"/>
            <a:ext cx="1969226" cy="3527597"/>
            <a:chOff x="9065623" y="979714"/>
            <a:chExt cx="2625634" cy="47034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600911-9ED8-CC42-8145-37E0B3A37D94}"/>
                </a:ext>
              </a:extLst>
            </p:cNvPr>
            <p:cNvSpPr/>
            <p:nvPr/>
          </p:nvSpPr>
          <p:spPr>
            <a:xfrm>
              <a:off x="9065623" y="979714"/>
              <a:ext cx="2625634" cy="4364923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B84742"/>
                </a:solidFill>
                <a:latin typeface="Roboto Condensed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F3ABE-F641-3743-A907-0503CD2D87E2}"/>
                </a:ext>
              </a:extLst>
            </p:cNvPr>
            <p:cNvSpPr/>
            <p:nvPr/>
          </p:nvSpPr>
          <p:spPr>
            <a:xfrm>
              <a:off x="9065623" y="979714"/>
              <a:ext cx="2625634" cy="9666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US" sz="2400" dirty="0">
                  <a:solidFill>
                    <a:prstClr val="white"/>
                  </a:solidFill>
                  <a:latin typeface="Roboto Condensed"/>
                </a:rPr>
                <a:t>Volume</a:t>
              </a:r>
            </a:p>
            <a:p>
              <a:pPr algn="ctr" defTabSz="685800"/>
              <a:r>
                <a:rPr lang="en-US" sz="1500" dirty="0">
                  <a:solidFill>
                    <a:prstClr val="white"/>
                  </a:solidFill>
                  <a:latin typeface="Roboto Condensed"/>
                </a:rPr>
                <a:t>[ Data at Rest ]</a:t>
              </a:r>
              <a:endParaRPr lang="en-US" sz="900" dirty="0">
                <a:solidFill>
                  <a:prstClr val="white"/>
                </a:solidFill>
                <a:latin typeface="Roboto Condensed"/>
              </a:endParaRPr>
            </a:p>
          </p:txBody>
        </p:sp>
        <p:pic>
          <p:nvPicPr>
            <p:cNvPr id="6152" name="Picture 8" descr="Big data, database, network, server, storage icon - Free download">
              <a:extLst>
                <a:ext uri="{FF2B5EF4-FFF2-40B4-BE49-F238E27FC236}">
                  <a16:creationId xmlns:a16="http://schemas.microsoft.com/office/drawing/2014/main" id="{3B5F42F3-9BB8-1C47-8FC2-41230CB96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835" y="2221732"/>
              <a:ext cx="1647209" cy="1647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2AADE6-F745-D243-B76C-4A700B91EB32}"/>
                </a:ext>
              </a:extLst>
            </p:cNvPr>
            <p:cNvSpPr txBox="1"/>
            <p:nvPr/>
          </p:nvSpPr>
          <p:spPr>
            <a:xfrm>
              <a:off x="9065623" y="4021184"/>
              <a:ext cx="2625634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5731" indent="-126206" algn="just" defTabSz="68580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12121"/>
                  </a:solidFill>
                  <a:latin typeface="Roboto Condensed"/>
                </a:rPr>
                <a:t>Terabytes, Petabytes</a:t>
              </a:r>
            </a:p>
            <a:p>
              <a:pPr marL="135731" indent="-126206" algn="just" defTabSz="68580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12121"/>
                  </a:solidFill>
                  <a:latin typeface="Roboto Condensed"/>
                </a:rPr>
                <a:t>Records/Arch</a:t>
              </a:r>
            </a:p>
            <a:p>
              <a:pPr marL="135731" indent="-126206" algn="just" defTabSz="68580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12121"/>
                  </a:solidFill>
                  <a:latin typeface="Roboto Condensed"/>
                </a:rPr>
                <a:t>Table/Files</a:t>
              </a:r>
            </a:p>
            <a:p>
              <a:pPr marL="135731" indent="-126206" algn="just" defTabSz="685800">
                <a:buFont typeface="Arial" panose="020B0604020202020204" pitchFamily="34" charset="0"/>
                <a:buChar char="•"/>
              </a:pPr>
              <a:r>
                <a:rPr lang="en-US" sz="1500" dirty="0">
                  <a:solidFill>
                    <a:srgbClr val="212121"/>
                  </a:solidFill>
                  <a:latin typeface="Roboto Condensed"/>
                </a:rPr>
                <a:t>Distributed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80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546AD-9150-2441-ADCE-9349846B8E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1F2B-E577-F34F-BCAB-8A1632BD997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64288" cy="4192588"/>
          </a:xfrm>
        </p:spPr>
        <p:txBody>
          <a:bodyPr>
            <a:normAutofit fontScale="92500"/>
          </a:bodyPr>
          <a:lstStyle/>
          <a:p>
            <a:r>
              <a:rPr lang="en-IN" dirty="0"/>
              <a:t>Variety refers to </a:t>
            </a:r>
            <a:r>
              <a:rPr lang="en-IN" dirty="0">
                <a:solidFill>
                  <a:schemeClr val="accent6"/>
                </a:solidFill>
              </a:rPr>
              <a:t>heterogeneous sources </a:t>
            </a:r>
            <a:r>
              <a:rPr lang="en-IN" dirty="0"/>
              <a:t>and the </a:t>
            </a:r>
            <a:r>
              <a:rPr lang="en-IN" dirty="0">
                <a:solidFill>
                  <a:schemeClr val="accent6"/>
                </a:solidFill>
              </a:rPr>
              <a:t>nature of data</a:t>
            </a:r>
            <a:r>
              <a:rPr lang="en-IN" dirty="0"/>
              <a:t>, both </a:t>
            </a:r>
            <a:r>
              <a:rPr lang="en-IN" dirty="0">
                <a:solidFill>
                  <a:schemeClr val="accent6"/>
                </a:solidFill>
              </a:rPr>
              <a:t>structured</a:t>
            </a:r>
            <a:r>
              <a:rPr lang="en-IN" dirty="0"/>
              <a:t> and </a:t>
            </a:r>
            <a:r>
              <a:rPr lang="en-IN" dirty="0">
                <a:solidFill>
                  <a:schemeClr val="accent6"/>
                </a:solidFill>
              </a:rPr>
              <a:t>unstructured</a:t>
            </a:r>
            <a:r>
              <a:rPr lang="en-IN" dirty="0"/>
              <a:t>. </a:t>
            </a:r>
          </a:p>
          <a:p>
            <a:r>
              <a:rPr lang="en-IN" dirty="0"/>
              <a:t>Data comes in </a:t>
            </a:r>
            <a:r>
              <a:rPr lang="en-IN" dirty="0">
                <a:solidFill>
                  <a:schemeClr val="accent6"/>
                </a:solidFill>
              </a:rPr>
              <a:t>different formats </a:t>
            </a:r>
            <a:r>
              <a:rPr lang="en-IN" dirty="0"/>
              <a:t>– from structured, numeric data in traditional databases to unstructured text documents, emails, videos, audios, stock ticker data and financial transactions.</a:t>
            </a:r>
          </a:p>
          <a:p>
            <a:r>
              <a:rPr lang="en-IN" dirty="0"/>
              <a:t>This variety of unstructured data poses certain issues for </a:t>
            </a:r>
            <a:r>
              <a:rPr lang="en-IN" dirty="0">
                <a:solidFill>
                  <a:schemeClr val="accent6"/>
                </a:solidFill>
              </a:rPr>
              <a:t>storage</a:t>
            </a:r>
            <a:r>
              <a:rPr lang="en-IN" dirty="0"/>
              <a:t>, </a:t>
            </a:r>
            <a:r>
              <a:rPr lang="en-IN" dirty="0">
                <a:solidFill>
                  <a:schemeClr val="accent6"/>
                </a:solidFill>
              </a:rPr>
              <a:t>mining</a:t>
            </a:r>
            <a:r>
              <a:rPr lang="en-IN" dirty="0"/>
              <a:t> and </a:t>
            </a:r>
            <a:r>
              <a:rPr lang="en-IN" dirty="0">
                <a:solidFill>
                  <a:schemeClr val="accent6"/>
                </a:solidFill>
              </a:rPr>
              <a:t>analysing</a:t>
            </a:r>
            <a:r>
              <a:rPr lang="en-IN" dirty="0"/>
              <a:t> data.</a:t>
            </a:r>
          </a:p>
          <a:p>
            <a:r>
              <a:rPr lang="en-IN" dirty="0"/>
              <a:t>Organizing the data in a meaningful way is no simple task, especially when the data itself </a:t>
            </a:r>
            <a:r>
              <a:rPr lang="en-IN" dirty="0">
                <a:solidFill>
                  <a:schemeClr val="accent6"/>
                </a:solidFill>
              </a:rPr>
              <a:t>changes rapidly</a:t>
            </a:r>
            <a:r>
              <a:rPr lang="en-IN" dirty="0"/>
              <a:t>.</a:t>
            </a:r>
          </a:p>
          <a:p>
            <a:r>
              <a:rPr lang="en-IN" dirty="0"/>
              <a:t>Another challenge of Big Data processing goes beyond the </a:t>
            </a:r>
            <a:r>
              <a:rPr lang="en-IN" dirty="0">
                <a:solidFill>
                  <a:schemeClr val="accent6"/>
                </a:solidFill>
              </a:rPr>
              <a:t>massive volumes </a:t>
            </a:r>
            <a:r>
              <a:rPr lang="en-IN" dirty="0"/>
              <a:t>and</a:t>
            </a:r>
            <a:r>
              <a:rPr lang="en-IN" dirty="0">
                <a:solidFill>
                  <a:schemeClr val="accent6"/>
                </a:solidFill>
              </a:rPr>
              <a:t> increasing velocities of data </a:t>
            </a:r>
            <a:r>
              <a:rPr lang="en-IN" dirty="0"/>
              <a:t>but also in manipulating the enormous variety of these data.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585424-AC32-AA4B-8CB3-3D178CC444B3}"/>
              </a:ext>
            </a:extLst>
          </p:cNvPr>
          <p:cNvGrpSpPr/>
          <p:nvPr/>
        </p:nvGrpSpPr>
        <p:grpSpPr>
          <a:xfrm>
            <a:off x="6681652" y="1504834"/>
            <a:ext cx="1978567" cy="3273692"/>
            <a:chOff x="8908869" y="863444"/>
            <a:chExt cx="2638089" cy="43649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F8CDD27-7928-AC49-9585-EE6ADAE6A43E}"/>
                </a:ext>
              </a:extLst>
            </p:cNvPr>
            <p:cNvGrpSpPr/>
            <p:nvPr/>
          </p:nvGrpSpPr>
          <p:grpSpPr>
            <a:xfrm>
              <a:off x="8908869" y="863444"/>
              <a:ext cx="2638089" cy="4364923"/>
              <a:chOff x="9065623" y="979714"/>
              <a:chExt cx="2638089" cy="436492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462CD6D-4370-ED43-B062-D88E2E38C6C0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4364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B84742"/>
                  </a:solidFill>
                  <a:latin typeface="Roboto Condensed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35AA90-A54E-7A47-82D7-4DC372AC162C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966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2400" dirty="0">
                    <a:solidFill>
                      <a:prstClr val="white"/>
                    </a:solidFill>
                    <a:latin typeface="Roboto Condensed"/>
                  </a:rPr>
                  <a:t>Variety</a:t>
                </a:r>
              </a:p>
              <a:p>
                <a:pPr algn="ctr" defTabSz="685800"/>
                <a:r>
                  <a:rPr lang="en-US" sz="1500" dirty="0">
                    <a:solidFill>
                      <a:prstClr val="white"/>
                    </a:solidFill>
                    <a:latin typeface="Roboto Condensed"/>
                  </a:rPr>
                  <a:t>[ Data in many Forms ]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466DD9-6F81-394C-8AE5-FAF9BAF04885}"/>
                  </a:ext>
                </a:extLst>
              </p:cNvPr>
              <p:cNvSpPr txBox="1"/>
              <p:nvPr/>
            </p:nvSpPr>
            <p:spPr>
              <a:xfrm>
                <a:off x="9078078" y="4021198"/>
                <a:ext cx="2625634" cy="1231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350" dirty="0">
                    <a:solidFill>
                      <a:srgbClr val="212121"/>
                    </a:solidFill>
                    <a:latin typeface="Roboto Condensed"/>
                  </a:rPr>
                  <a:t>Structured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350" dirty="0">
                    <a:solidFill>
                      <a:srgbClr val="212121"/>
                    </a:solidFill>
                    <a:latin typeface="Roboto Condensed"/>
                  </a:rPr>
                  <a:t>Unstructured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350" dirty="0">
                    <a:solidFill>
                      <a:srgbClr val="212121"/>
                    </a:solidFill>
                    <a:latin typeface="Roboto Condensed"/>
                  </a:rPr>
                  <a:t>Text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350" dirty="0">
                    <a:solidFill>
                      <a:srgbClr val="212121"/>
                    </a:solidFill>
                    <a:latin typeface="Roboto Condensed"/>
                  </a:rPr>
                  <a:t>Multimedia </a:t>
                </a:r>
              </a:p>
            </p:txBody>
          </p:sp>
        </p:grpSp>
        <p:pic>
          <p:nvPicPr>
            <p:cNvPr id="19462" name="Picture 6" descr="Data type, different, storage level, variety icon - Download on Iconfinder">
              <a:extLst>
                <a:ext uri="{FF2B5EF4-FFF2-40B4-BE49-F238E27FC236}">
                  <a16:creationId xmlns:a16="http://schemas.microsoft.com/office/drawing/2014/main" id="{E318B53F-EB21-7449-9A97-4E699EB54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541" y="2044912"/>
              <a:ext cx="1645200" cy="164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85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0868" y="15846"/>
            <a:ext cx="847427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9999"/>
                </a:solidFill>
              </a:rPr>
              <a:t>Outl</a:t>
            </a:r>
            <a:r>
              <a:rPr spc="-20" dirty="0">
                <a:solidFill>
                  <a:srgbClr val="009999"/>
                </a:solidFill>
              </a:rPr>
              <a:t>i</a:t>
            </a:r>
            <a:r>
              <a:rPr spc="-5" dirty="0">
                <a:solidFill>
                  <a:srgbClr val="009999"/>
                </a:solidFill>
              </a:rPr>
              <a:t>ne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grpSp>
        <p:nvGrpSpPr>
          <p:cNvPr id="7" name="object 7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344" y="930300"/>
            <a:ext cx="7952740" cy="557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4189095" indent="-29209">
              <a:lnSpc>
                <a:spcPct val="15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Introduction</a:t>
            </a:r>
            <a:r>
              <a:rPr sz="2800" b="1" spc="-2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2800" b="1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AF50"/>
                </a:solidFill>
                <a:latin typeface="Times New Roman"/>
                <a:cs typeface="Times New Roman"/>
              </a:rPr>
              <a:t>Big</a:t>
            </a:r>
            <a:r>
              <a:rPr sz="2800" b="1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AF50"/>
                </a:solidFill>
                <a:latin typeface="Times New Roman"/>
                <a:cs typeface="Times New Roman"/>
              </a:rPr>
              <a:t>Data </a:t>
            </a:r>
            <a:r>
              <a:rPr sz="2800" b="1" spc="-68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 Data Characteristics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Types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 Data</a:t>
            </a:r>
            <a:endParaRPr sz="2800">
              <a:latin typeface="Times New Roman"/>
              <a:cs typeface="Times New Roman"/>
            </a:endParaRPr>
          </a:p>
          <a:p>
            <a:pPr marL="22860" marR="1651635" indent="17780">
              <a:lnSpc>
                <a:spcPts val="5040"/>
              </a:lnSpc>
              <a:spcBef>
                <a:spcPts val="445"/>
              </a:spcBef>
            </a:pPr>
            <a:r>
              <a:rPr sz="2800" spc="-10" dirty="0">
                <a:latin typeface="Times New Roman"/>
                <a:cs typeface="Times New Roman"/>
              </a:rPr>
              <a:t>Traditional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vs.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Business</a:t>
            </a:r>
            <a:r>
              <a:rPr sz="2800" spc="-1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Approach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30" dirty="0">
                <a:latin typeface="Times New Roman"/>
                <a:cs typeface="Times New Roman"/>
              </a:rPr>
              <a:t>What’s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driving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1235"/>
              </a:spcBef>
            </a:pPr>
            <a:r>
              <a:rPr sz="2800" dirty="0">
                <a:latin typeface="Times New Roman"/>
                <a:cs typeface="Times New Roman"/>
              </a:rPr>
              <a:t>Issues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 Big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29209">
              <a:lnSpc>
                <a:spcPct val="100000"/>
              </a:lnSpc>
              <a:spcBef>
                <a:spcPts val="1685"/>
              </a:spcBef>
            </a:pPr>
            <a:r>
              <a:rPr sz="2800" spc="-5" dirty="0">
                <a:latin typeface="Times New Roman"/>
                <a:cs typeface="Times New Roman"/>
              </a:rPr>
              <a:t>Case </a:t>
            </a:r>
            <a:r>
              <a:rPr sz="2800" dirty="0">
                <a:latin typeface="Times New Roman"/>
                <a:cs typeface="Times New Roman"/>
              </a:rPr>
              <a:t>Study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 Data </a:t>
            </a:r>
            <a:r>
              <a:rPr sz="2800" dirty="0">
                <a:latin typeface="Times New Roman"/>
                <a:cs typeface="Times New Roman"/>
              </a:rPr>
              <a:t>Solutions</a:t>
            </a:r>
            <a:endParaRPr sz="2800">
              <a:latin typeface="Times New Roman"/>
              <a:cs typeface="Times New Roman"/>
            </a:endParaRPr>
          </a:p>
          <a:p>
            <a:pPr marL="5237480" algn="ctr">
              <a:lnSpc>
                <a:spcPct val="100000"/>
              </a:lnSpc>
              <a:spcBef>
                <a:spcPts val="1945"/>
              </a:spcBef>
            </a:pPr>
            <a:r>
              <a:rPr sz="1800" spc="-140" dirty="0">
                <a:latin typeface="Microsoft Sans Serif"/>
                <a:cs typeface="Microsoft Sans Serif"/>
              </a:rPr>
              <a:t>Te</a:t>
            </a:r>
            <a:r>
              <a:rPr sz="1800" spc="-55" dirty="0">
                <a:latin typeface="Microsoft Sans Serif"/>
                <a:cs typeface="Microsoft Sans Serif"/>
              </a:rPr>
              <a:t>l</a:t>
            </a:r>
            <a:r>
              <a:rPr sz="1800" spc="-15" dirty="0">
                <a:latin typeface="Microsoft Sans Serif"/>
                <a:cs typeface="Microsoft Sans Serif"/>
              </a:rPr>
              <a:t>l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me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dirty="0">
                <a:latin typeface="Microsoft Sans Serif"/>
                <a:cs typeface="Microsoft Sans Serif"/>
              </a:rPr>
              <a:t>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forget</a:t>
            </a:r>
            <a:r>
              <a:rPr sz="1800" spc="-114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  <a:p>
            <a:pPr marL="5250815" marR="5080" indent="1270" algn="ctr">
              <a:lnSpc>
                <a:spcPct val="100000"/>
              </a:lnSpc>
            </a:pPr>
            <a:r>
              <a:rPr sz="1800" spc="-125" dirty="0">
                <a:latin typeface="Microsoft Sans Serif"/>
                <a:cs typeface="Microsoft Sans Serif"/>
              </a:rPr>
              <a:t>Show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dirty="0">
                <a:latin typeface="Microsoft Sans Serif"/>
                <a:cs typeface="Microsoft Sans Serif"/>
              </a:rPr>
              <a:t>d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rememb</a:t>
            </a:r>
            <a:r>
              <a:rPr sz="1800" spc="-65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r.  </a:t>
            </a:r>
            <a:r>
              <a:rPr sz="1800" spc="-35" dirty="0">
                <a:latin typeface="Microsoft Sans Serif"/>
                <a:cs typeface="Microsoft Sans Serif"/>
              </a:rPr>
              <a:t>Let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me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do</a:t>
            </a:r>
            <a:r>
              <a:rPr sz="1800" spc="-30" dirty="0">
                <a:latin typeface="Microsoft Sans Serif"/>
                <a:cs typeface="Microsoft Sans Serif"/>
              </a:rPr>
              <a:t> and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understand.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" y="1921721"/>
            <a:ext cx="269595" cy="23461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" y="2561801"/>
            <a:ext cx="269595" cy="2346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" y="3201881"/>
            <a:ext cx="269595" cy="23461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867" y="3832634"/>
            <a:ext cx="249880" cy="2438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867" y="4472714"/>
            <a:ext cx="249880" cy="24381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867" y="5112794"/>
            <a:ext cx="249880" cy="2438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4AAB-0457-424F-90AB-3E495BB956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Veracity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76380-C77D-844D-A7A9-58FEC8F148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53175" cy="419258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Veracity describes whether the data can be </a:t>
            </a:r>
            <a:r>
              <a:rPr lang="en-IN" dirty="0">
                <a:solidFill>
                  <a:schemeClr val="accent6"/>
                </a:solidFill>
              </a:rPr>
              <a:t>trusted</a:t>
            </a:r>
            <a:r>
              <a:rPr lang="en-IN" dirty="0"/>
              <a:t>. </a:t>
            </a:r>
          </a:p>
          <a:p>
            <a:r>
              <a:rPr lang="en-IN" dirty="0"/>
              <a:t>Veracity refers to the </a:t>
            </a:r>
            <a:r>
              <a:rPr lang="en-IN" dirty="0">
                <a:solidFill>
                  <a:schemeClr val="accent6"/>
                </a:solidFill>
              </a:rPr>
              <a:t>uncertainty of available </a:t>
            </a:r>
            <a:r>
              <a:rPr lang="en-IN" dirty="0"/>
              <a:t>data. </a:t>
            </a:r>
          </a:p>
          <a:p>
            <a:r>
              <a:rPr lang="en-IN" dirty="0"/>
              <a:t>Veracity arises due to the </a:t>
            </a:r>
            <a:r>
              <a:rPr lang="en-IN" dirty="0">
                <a:solidFill>
                  <a:schemeClr val="accent6"/>
                </a:solidFill>
              </a:rPr>
              <a:t>high volume of data </a:t>
            </a:r>
            <a:r>
              <a:rPr lang="en-IN" dirty="0"/>
              <a:t>that brings </a:t>
            </a:r>
            <a:r>
              <a:rPr lang="en-IN" dirty="0">
                <a:solidFill>
                  <a:schemeClr val="accent6"/>
                </a:solidFill>
              </a:rPr>
              <a:t>incompleteness</a:t>
            </a:r>
            <a:r>
              <a:rPr lang="en-IN" dirty="0"/>
              <a:t> and </a:t>
            </a:r>
            <a:r>
              <a:rPr lang="en-IN" dirty="0">
                <a:solidFill>
                  <a:schemeClr val="accent6"/>
                </a:solidFill>
              </a:rPr>
              <a:t>inconsistency</a:t>
            </a:r>
            <a:r>
              <a:rPr lang="en-IN" dirty="0"/>
              <a:t>.</a:t>
            </a:r>
          </a:p>
          <a:p>
            <a:r>
              <a:rPr lang="en-IN" dirty="0"/>
              <a:t>Hygiene of data in analytics is important because otherwise, you cannot </a:t>
            </a:r>
            <a:r>
              <a:rPr lang="en-IN" dirty="0">
                <a:solidFill>
                  <a:schemeClr val="accent6"/>
                </a:solidFill>
              </a:rPr>
              <a:t>guarantee the accuracy </a:t>
            </a:r>
            <a:r>
              <a:rPr lang="en-IN" dirty="0"/>
              <a:t>of your results.</a:t>
            </a:r>
          </a:p>
          <a:p>
            <a:r>
              <a:rPr lang="en-IN" dirty="0"/>
              <a:t>Because data comes from so many different sources, it’s difficult to </a:t>
            </a:r>
            <a:r>
              <a:rPr lang="en-IN" dirty="0">
                <a:solidFill>
                  <a:schemeClr val="accent6"/>
                </a:solidFill>
              </a:rPr>
              <a:t>link</a:t>
            </a:r>
            <a:r>
              <a:rPr lang="en-IN" dirty="0"/>
              <a:t>, </a:t>
            </a:r>
            <a:r>
              <a:rPr lang="en-IN" dirty="0">
                <a:solidFill>
                  <a:schemeClr val="accent6"/>
                </a:solidFill>
              </a:rPr>
              <a:t>match</a:t>
            </a:r>
            <a:r>
              <a:rPr lang="en-IN" dirty="0"/>
              <a:t>, </a:t>
            </a:r>
            <a:r>
              <a:rPr lang="en-IN" dirty="0">
                <a:solidFill>
                  <a:schemeClr val="accent6"/>
                </a:solidFill>
              </a:rPr>
              <a:t>cleanse</a:t>
            </a:r>
            <a:r>
              <a:rPr lang="en-IN" dirty="0"/>
              <a:t> and </a:t>
            </a:r>
            <a:r>
              <a:rPr lang="en-IN" dirty="0">
                <a:solidFill>
                  <a:schemeClr val="accent6"/>
                </a:solidFill>
              </a:rPr>
              <a:t>transform</a:t>
            </a:r>
            <a:r>
              <a:rPr lang="en-IN" dirty="0"/>
              <a:t> data across systems. </a:t>
            </a:r>
          </a:p>
          <a:p>
            <a:r>
              <a:rPr lang="en-IN" dirty="0"/>
              <a:t>However, it is </a:t>
            </a:r>
            <a:r>
              <a:rPr lang="en-IN" dirty="0">
                <a:solidFill>
                  <a:schemeClr val="accent6"/>
                </a:solidFill>
              </a:rPr>
              <a:t>useless</a:t>
            </a:r>
            <a:r>
              <a:rPr lang="en-IN" dirty="0"/>
              <a:t> if the data being analysed are </a:t>
            </a:r>
            <a:r>
              <a:rPr lang="en-IN" dirty="0">
                <a:solidFill>
                  <a:schemeClr val="accent6"/>
                </a:solidFill>
              </a:rPr>
              <a:t>inaccurate</a:t>
            </a:r>
            <a:r>
              <a:rPr lang="en-IN" dirty="0"/>
              <a:t> or </a:t>
            </a:r>
            <a:r>
              <a:rPr lang="en-IN" dirty="0">
                <a:solidFill>
                  <a:schemeClr val="accent6"/>
                </a:solidFill>
              </a:rPr>
              <a:t>incomplete</a:t>
            </a:r>
            <a:r>
              <a:rPr lang="en-IN" dirty="0"/>
              <a:t>. </a:t>
            </a:r>
          </a:p>
          <a:p>
            <a:r>
              <a:rPr lang="en-IN" dirty="0"/>
              <a:t>Veracity is all about </a:t>
            </a:r>
            <a:r>
              <a:rPr lang="en-IN" dirty="0">
                <a:solidFill>
                  <a:schemeClr val="accent6"/>
                </a:solidFill>
              </a:rPr>
              <a:t>making sure the data is accurate</a:t>
            </a:r>
            <a:r>
              <a:rPr lang="en-IN" dirty="0"/>
              <a:t>, which requires processes to keep the bad data from accumulating in your systems.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264C40-C2E4-4043-AF79-69D4C1F294AB}"/>
              </a:ext>
            </a:extLst>
          </p:cNvPr>
          <p:cNvGrpSpPr/>
          <p:nvPr/>
        </p:nvGrpSpPr>
        <p:grpSpPr>
          <a:xfrm>
            <a:off x="6681652" y="1504834"/>
            <a:ext cx="1978567" cy="3296775"/>
            <a:chOff x="8908869" y="863444"/>
            <a:chExt cx="2638089" cy="4395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2CABA5D-9AA1-9549-BD68-7ACA2CCBE4A8}"/>
                </a:ext>
              </a:extLst>
            </p:cNvPr>
            <p:cNvGrpSpPr/>
            <p:nvPr/>
          </p:nvGrpSpPr>
          <p:grpSpPr>
            <a:xfrm>
              <a:off x="8908869" y="863444"/>
              <a:ext cx="2638089" cy="4395701"/>
              <a:chOff x="9065623" y="979714"/>
              <a:chExt cx="2638089" cy="4395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8E4F7B2-6FEE-854F-B636-E4E3FF0C72E9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4364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B84742"/>
                  </a:solidFill>
                  <a:latin typeface="Roboto Condensed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3F0DA1-7542-2B40-9C32-6AD0688FB109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966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2400" dirty="0">
                    <a:solidFill>
                      <a:prstClr val="white"/>
                    </a:solidFill>
                    <a:latin typeface="Roboto Condensed"/>
                  </a:rPr>
                  <a:t>Veracity</a:t>
                </a:r>
              </a:p>
              <a:p>
                <a:pPr algn="ctr" defTabSz="685800"/>
                <a:r>
                  <a:rPr lang="en-US" sz="1500" dirty="0">
                    <a:solidFill>
                      <a:prstClr val="white"/>
                    </a:solidFill>
                    <a:latin typeface="Roboto Condensed"/>
                  </a:rPr>
                  <a:t>[ Data in Doubt ]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62DDEF-85C1-B342-B771-3944AD5A07B5}"/>
                  </a:ext>
                </a:extLst>
              </p:cNvPr>
              <p:cNvSpPr txBox="1"/>
              <p:nvPr/>
            </p:nvSpPr>
            <p:spPr>
              <a:xfrm>
                <a:off x="9078078" y="4021198"/>
                <a:ext cx="262563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Trustworthiness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Authenticity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Accurate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Availability</a:t>
                </a:r>
              </a:p>
            </p:txBody>
          </p:sp>
        </p:grpSp>
        <p:pic>
          <p:nvPicPr>
            <p:cNvPr id="20484" name="Picture 4" descr="Approved, check, checkbox, circle, confirm, right, sure icon - Download on  Iconfinder">
              <a:extLst>
                <a:ext uri="{FF2B5EF4-FFF2-40B4-BE49-F238E27FC236}">
                  <a16:creationId xmlns:a16="http://schemas.microsoft.com/office/drawing/2014/main" id="{25D7641E-B91C-3C41-B180-147095C80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541" y="2044912"/>
              <a:ext cx="1645200" cy="164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5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7625-CF97-584C-B830-DEFAFD14DF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6C85-4FF1-9C42-8B33-F839AACA2EF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64288" cy="41925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Velocity is the </a:t>
            </a:r>
            <a:r>
              <a:rPr lang="en-US" dirty="0">
                <a:solidFill>
                  <a:schemeClr val="accent6"/>
                </a:solidFill>
              </a:rPr>
              <a:t>speed</a:t>
            </a:r>
            <a:r>
              <a:rPr lang="en-US" dirty="0"/>
              <a:t> in which data is </a:t>
            </a:r>
            <a:r>
              <a:rPr lang="en-US" dirty="0">
                <a:solidFill>
                  <a:schemeClr val="accent6"/>
                </a:solidFill>
              </a:rPr>
              <a:t>grows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process</a:t>
            </a:r>
            <a:r>
              <a:rPr lang="en-US" dirty="0"/>
              <a:t> and becomes </a:t>
            </a:r>
            <a:r>
              <a:rPr lang="en-US" dirty="0">
                <a:solidFill>
                  <a:schemeClr val="accent6"/>
                </a:solidFill>
              </a:rPr>
              <a:t>accessible</a:t>
            </a:r>
            <a:r>
              <a:rPr lang="en-US" dirty="0"/>
              <a:t>. </a:t>
            </a:r>
          </a:p>
          <a:p>
            <a:r>
              <a:rPr lang="en-US" dirty="0"/>
              <a:t>A data flows in from sources like business processes, application logs, networks, and social media sites, sensors, Mobile devices, etc. </a:t>
            </a:r>
          </a:p>
          <a:p>
            <a:r>
              <a:rPr lang="en-US" dirty="0"/>
              <a:t>The flow of data is massive and continuous.</a:t>
            </a:r>
          </a:p>
          <a:p>
            <a:r>
              <a:rPr lang="en-IN" dirty="0"/>
              <a:t>Most data are </a:t>
            </a:r>
            <a:r>
              <a:rPr lang="en-IN" dirty="0">
                <a:solidFill>
                  <a:schemeClr val="accent6"/>
                </a:solidFill>
              </a:rPr>
              <a:t>warehoused before analysis</a:t>
            </a:r>
            <a:r>
              <a:rPr lang="en-IN" dirty="0"/>
              <a:t>, there is an increasing need for </a:t>
            </a:r>
            <a:r>
              <a:rPr lang="en-IN" dirty="0">
                <a:solidFill>
                  <a:schemeClr val="accent6"/>
                </a:solidFill>
              </a:rPr>
              <a:t>real-time processing </a:t>
            </a:r>
            <a:r>
              <a:rPr lang="en-IN" dirty="0"/>
              <a:t>of these </a:t>
            </a:r>
            <a:r>
              <a:rPr lang="en-IN" dirty="0">
                <a:solidFill>
                  <a:schemeClr val="accent6"/>
                </a:solidFill>
              </a:rPr>
              <a:t>enormous volumes</a:t>
            </a:r>
            <a:r>
              <a:rPr lang="en-IN" dirty="0"/>
              <a:t>.</a:t>
            </a:r>
          </a:p>
          <a:p>
            <a:r>
              <a:rPr lang="en-IN" dirty="0"/>
              <a:t>Real-time processing reduces storage requirements while providing more responsive, accurate and profitable responses.</a:t>
            </a:r>
          </a:p>
          <a:p>
            <a:r>
              <a:rPr lang="en-IN" dirty="0"/>
              <a:t>It should be processed fast by batch, in a stream-like manner because it just keeps growing every years.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B6D22E-D636-764D-B1BA-B32B59DCFAF1}"/>
              </a:ext>
            </a:extLst>
          </p:cNvPr>
          <p:cNvGrpSpPr/>
          <p:nvPr/>
        </p:nvGrpSpPr>
        <p:grpSpPr>
          <a:xfrm>
            <a:off x="6681652" y="1504834"/>
            <a:ext cx="1978567" cy="3296775"/>
            <a:chOff x="8908869" y="863444"/>
            <a:chExt cx="2638089" cy="4395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556DB6-07CF-A54F-812E-9DD852A38251}"/>
                </a:ext>
              </a:extLst>
            </p:cNvPr>
            <p:cNvGrpSpPr/>
            <p:nvPr/>
          </p:nvGrpSpPr>
          <p:grpSpPr>
            <a:xfrm>
              <a:off x="8908869" y="863444"/>
              <a:ext cx="2638089" cy="4395701"/>
              <a:chOff x="9065623" y="979714"/>
              <a:chExt cx="2638089" cy="4395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89F10E7-67C8-384F-8110-A237E1E4E93B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4364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B84742"/>
                  </a:solidFill>
                  <a:latin typeface="Roboto Condensed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1E192AD-87D1-964F-871C-1A55AEFE80C4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966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2400" dirty="0">
                    <a:solidFill>
                      <a:prstClr val="white"/>
                    </a:solidFill>
                    <a:latin typeface="Roboto Condensed"/>
                  </a:rPr>
                  <a:t>Velocity</a:t>
                </a:r>
              </a:p>
              <a:p>
                <a:pPr algn="ctr" defTabSz="685800"/>
                <a:r>
                  <a:rPr lang="en-US" sz="1500" dirty="0">
                    <a:solidFill>
                      <a:prstClr val="white"/>
                    </a:solidFill>
                    <a:latin typeface="Roboto Condensed"/>
                  </a:rPr>
                  <a:t>[ Data in Motion ]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051A51-23F2-4E43-B7F5-4CDB0F7CBC5C}"/>
                  </a:ext>
                </a:extLst>
              </p:cNvPr>
              <p:cNvSpPr txBox="1"/>
              <p:nvPr/>
            </p:nvSpPr>
            <p:spPr>
              <a:xfrm>
                <a:off x="9078078" y="4021198"/>
                <a:ext cx="262563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Streaming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Batch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Real / Near Time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Processes</a:t>
                </a:r>
              </a:p>
            </p:txBody>
          </p:sp>
        </p:grpSp>
        <p:pic>
          <p:nvPicPr>
            <p:cNvPr id="21508" name="Picture 4" descr="speedometer, Tools And Utensils, Business And Finance, Measuring, velocity  icon">
              <a:extLst>
                <a:ext uri="{FF2B5EF4-FFF2-40B4-BE49-F238E27FC236}">
                  <a16:creationId xmlns:a16="http://schemas.microsoft.com/office/drawing/2014/main" id="{73CF5407-EB2A-AA43-BF4D-E59948808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086" y="2044912"/>
              <a:ext cx="1645200" cy="164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3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E523-B03C-7E4E-A925-7A59E33497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2B90-E6D2-A340-9500-5996460BE6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64288" cy="4192588"/>
          </a:xfrm>
        </p:spPr>
        <p:txBody>
          <a:bodyPr/>
          <a:lstStyle/>
          <a:p>
            <a:r>
              <a:rPr lang="en-US" dirty="0"/>
              <a:t>It refers to </a:t>
            </a:r>
            <a:r>
              <a:rPr lang="en-US" dirty="0">
                <a:solidFill>
                  <a:schemeClr val="accent6"/>
                </a:solidFill>
              </a:rPr>
              <a:t>turning data into value</a:t>
            </a:r>
            <a:r>
              <a:rPr lang="en-US" dirty="0"/>
              <a:t>. By turning accessed big data into values, businesses may generate revenue.</a:t>
            </a:r>
          </a:p>
          <a:p>
            <a:r>
              <a:rPr lang="en-US" dirty="0"/>
              <a:t>Value is the end game. After addressing volume, velocity, variety, variability, veracity, and visualization – which takes a lot of time, effort and resources – you want to be sure your organization is getting value from the data.</a:t>
            </a:r>
          </a:p>
          <a:p>
            <a:r>
              <a:rPr lang="en-US" dirty="0"/>
              <a:t>For example, data that can be used to analyze consumer behavior is valuable for your company because you can use the research results to make individualized offers.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72E7F6-1890-6841-85FA-97582D086A30}"/>
              </a:ext>
            </a:extLst>
          </p:cNvPr>
          <p:cNvGrpSpPr/>
          <p:nvPr/>
        </p:nvGrpSpPr>
        <p:grpSpPr>
          <a:xfrm>
            <a:off x="6681652" y="1504834"/>
            <a:ext cx="1978567" cy="3273692"/>
            <a:chOff x="8908869" y="863444"/>
            <a:chExt cx="2638089" cy="43649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C1B479-8D5F-2441-8BE5-D16E41960144}"/>
                </a:ext>
              </a:extLst>
            </p:cNvPr>
            <p:cNvGrpSpPr/>
            <p:nvPr/>
          </p:nvGrpSpPr>
          <p:grpSpPr>
            <a:xfrm>
              <a:off x="8908869" y="863444"/>
              <a:ext cx="2638089" cy="4364923"/>
              <a:chOff x="9065623" y="979714"/>
              <a:chExt cx="2638089" cy="43649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B3DD93-008B-C040-820E-4708CBE05B68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4364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B84742"/>
                  </a:solidFill>
                  <a:latin typeface="Roboto Condensed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E4CE70-82FD-1741-9EE3-425F0A3AA433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966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2400" dirty="0">
                    <a:solidFill>
                      <a:prstClr val="white"/>
                    </a:solidFill>
                    <a:latin typeface="Roboto Condensed"/>
                  </a:rPr>
                  <a:t>Value</a:t>
                </a:r>
              </a:p>
              <a:p>
                <a:pPr algn="ctr" defTabSz="685800"/>
                <a:r>
                  <a:rPr lang="en-US" sz="1500" dirty="0">
                    <a:solidFill>
                      <a:prstClr val="white"/>
                    </a:solidFill>
                    <a:latin typeface="Roboto Condensed"/>
                  </a:rPr>
                  <a:t>[ Data into Money ]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C96468-E494-7744-8BFB-DE40959CFDA9}"/>
                  </a:ext>
                </a:extLst>
              </p:cNvPr>
              <p:cNvSpPr txBox="1"/>
              <p:nvPr/>
            </p:nvSpPr>
            <p:spPr>
              <a:xfrm>
                <a:off x="9078078" y="4021198"/>
                <a:ext cx="2625634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Statistical 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Events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Correlations</a:t>
                </a:r>
              </a:p>
            </p:txBody>
          </p:sp>
        </p:grpSp>
        <p:pic>
          <p:nvPicPr>
            <p:cNvPr id="22530" name="Picture 2" descr="Excellent Value Of Money - Per Capita Income Icon Clipart - Full Size  Clipart (#4186628) - PinClipart">
              <a:extLst>
                <a:ext uri="{FF2B5EF4-FFF2-40B4-BE49-F238E27FC236}">
                  <a16:creationId xmlns:a16="http://schemas.microsoft.com/office/drawing/2014/main" id="{8D18A4EC-0D07-174A-AA27-2AFB0E76E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6584" y="2044912"/>
              <a:ext cx="1615114" cy="164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662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947C-16B4-5E45-B3C3-A2C96403A6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F5C42-D88D-F64A-ADEE-548E06C7E87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64288" cy="4192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visualization is the process of displaying data in </a:t>
            </a:r>
            <a:r>
              <a:rPr lang="en-US" dirty="0">
                <a:solidFill>
                  <a:schemeClr val="accent6"/>
                </a:solidFill>
              </a:rPr>
              <a:t>charts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graphs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maps</a:t>
            </a:r>
            <a:r>
              <a:rPr lang="en-US" dirty="0"/>
              <a:t>, and other </a:t>
            </a:r>
            <a:r>
              <a:rPr lang="en-US" dirty="0">
                <a:solidFill>
                  <a:schemeClr val="accent6"/>
                </a:solidFill>
              </a:rPr>
              <a:t>visual forms</a:t>
            </a:r>
            <a:r>
              <a:rPr lang="en-US" dirty="0"/>
              <a:t>. </a:t>
            </a:r>
          </a:p>
          <a:p>
            <a:r>
              <a:rPr lang="en-US" dirty="0"/>
              <a:t>It is used to help people easily understand and interpret their data at a glance, and to clearly show trends and patterns that arise from this data. </a:t>
            </a:r>
          </a:p>
          <a:p>
            <a:r>
              <a:rPr lang="en-US" dirty="0"/>
              <a:t>Raw data comes in a different formats, so creating data visualizations is process of gathering, managing, and transforming data into a format that’s most usable and meaningful.</a:t>
            </a:r>
          </a:p>
          <a:p>
            <a:r>
              <a:rPr lang="en-IN" dirty="0"/>
              <a:t>Big Data Visualization makes your </a:t>
            </a:r>
            <a:r>
              <a:rPr lang="en-IN" dirty="0">
                <a:solidFill>
                  <a:schemeClr val="accent6"/>
                </a:solidFill>
              </a:rPr>
              <a:t>data as accessible </a:t>
            </a:r>
            <a:r>
              <a:rPr lang="en-IN" dirty="0"/>
              <a:t>as possible to everyone within your organization, whether they have technical data skills or not. 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0B30F-8EEF-044A-A2D0-3BB924F45C5C}"/>
              </a:ext>
            </a:extLst>
          </p:cNvPr>
          <p:cNvGrpSpPr/>
          <p:nvPr/>
        </p:nvGrpSpPr>
        <p:grpSpPr>
          <a:xfrm>
            <a:off x="6681652" y="1504834"/>
            <a:ext cx="1978567" cy="3296775"/>
            <a:chOff x="8908869" y="863444"/>
            <a:chExt cx="2638089" cy="4395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3641C5-B59C-294A-8156-2FBC51693FAC}"/>
                </a:ext>
              </a:extLst>
            </p:cNvPr>
            <p:cNvGrpSpPr/>
            <p:nvPr/>
          </p:nvGrpSpPr>
          <p:grpSpPr>
            <a:xfrm>
              <a:off x="8908869" y="863444"/>
              <a:ext cx="2638089" cy="4395701"/>
              <a:chOff x="9065623" y="979714"/>
              <a:chExt cx="2638089" cy="439570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2B082BC-CF06-0F48-9E1A-9A6BD60062F3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4364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B84742"/>
                  </a:solidFill>
                  <a:latin typeface="Roboto Condensed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565EC3-0BB7-8945-AD18-70F0A5AA0F90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966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2400" dirty="0">
                    <a:solidFill>
                      <a:prstClr val="white"/>
                    </a:solidFill>
                    <a:latin typeface="Roboto Condensed"/>
                  </a:rPr>
                  <a:t>Visualization</a:t>
                </a:r>
              </a:p>
              <a:p>
                <a:pPr algn="ctr" defTabSz="685800"/>
                <a:r>
                  <a:rPr lang="en-US" sz="1500" dirty="0">
                    <a:solidFill>
                      <a:prstClr val="white"/>
                    </a:solidFill>
                    <a:latin typeface="Roboto Condensed"/>
                  </a:rPr>
                  <a:t>[ Data Readable ]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49FE8B-2274-4842-9C25-0650E08AD202}"/>
                  </a:ext>
                </a:extLst>
              </p:cNvPr>
              <p:cNvSpPr txBox="1"/>
              <p:nvPr/>
            </p:nvSpPr>
            <p:spPr>
              <a:xfrm>
                <a:off x="9078078" y="4021198"/>
                <a:ext cx="262563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Readable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Accessible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Presentation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Visual Forms</a:t>
                </a:r>
              </a:p>
            </p:txBody>
          </p:sp>
        </p:grpSp>
        <p:pic>
          <p:nvPicPr>
            <p:cNvPr id="23554" name="Picture 2" descr="Analysis, data, diagram, infographic, visualization icon - Download on  Iconfinder">
              <a:extLst>
                <a:ext uri="{FF2B5EF4-FFF2-40B4-BE49-F238E27FC236}">
                  <a16:creationId xmlns:a16="http://schemas.microsoft.com/office/drawing/2014/main" id="{8436DE6C-25D5-0942-AECB-D162266F80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086" y="2044912"/>
              <a:ext cx="1645200" cy="164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851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0713-D15F-044A-AB7D-CEBE39F330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711200"/>
          </a:xfrm>
        </p:spPr>
        <p:txBody>
          <a:bodyPr/>
          <a:lstStyle/>
          <a:p>
            <a:r>
              <a:rPr lang="en-US" dirty="0"/>
              <a:t>Virality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DBFDCA-97BD-6B47-B785-0FB09BFB1BF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04950"/>
            <a:ext cx="6364288" cy="4192588"/>
          </a:xfrm>
        </p:spPr>
        <p:txBody>
          <a:bodyPr/>
          <a:lstStyle/>
          <a:p>
            <a:r>
              <a:rPr lang="en-US" dirty="0"/>
              <a:t>Virality describes how quickly information gets spread across people to people (P2P) networks.  </a:t>
            </a:r>
          </a:p>
          <a:p>
            <a:r>
              <a:rPr lang="en-US" dirty="0"/>
              <a:t>It is measures how quickly data is spread and shared to each unique node.  </a:t>
            </a:r>
          </a:p>
          <a:p>
            <a:r>
              <a:rPr lang="en-US" dirty="0"/>
              <a:t>Time is a determinant factor along with rate of spread.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681652" y="1504834"/>
            <a:ext cx="1978567" cy="3273692"/>
            <a:chOff x="8908869" y="863444"/>
            <a:chExt cx="2638089" cy="436492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2B777E-29F2-324B-8D5B-B22AE9469495}"/>
                </a:ext>
              </a:extLst>
            </p:cNvPr>
            <p:cNvGrpSpPr/>
            <p:nvPr/>
          </p:nvGrpSpPr>
          <p:grpSpPr>
            <a:xfrm>
              <a:off x="8908869" y="863444"/>
              <a:ext cx="2638089" cy="4364923"/>
              <a:chOff x="9065623" y="979714"/>
              <a:chExt cx="2638089" cy="436492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5D15B1-6133-2249-A2F9-85089FFA2B80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4364923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B84742"/>
                  </a:solidFill>
                  <a:latin typeface="Roboto Condensed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32F7F7-F188-CB4A-915D-C2F6B58522B8}"/>
                  </a:ext>
                </a:extLst>
              </p:cNvPr>
              <p:cNvSpPr/>
              <p:nvPr/>
            </p:nvSpPr>
            <p:spPr>
              <a:xfrm>
                <a:off x="9065623" y="979714"/>
                <a:ext cx="2625634" cy="96665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r>
                  <a:rPr lang="en-US" sz="2400" dirty="0">
                    <a:solidFill>
                      <a:prstClr val="white"/>
                    </a:solidFill>
                    <a:latin typeface="Roboto Condensed"/>
                  </a:rPr>
                  <a:t>Virality</a:t>
                </a:r>
              </a:p>
              <a:p>
                <a:pPr algn="ctr" defTabSz="685800"/>
                <a:r>
                  <a:rPr lang="en-US" sz="1500" dirty="0">
                    <a:solidFill>
                      <a:prstClr val="white"/>
                    </a:solidFill>
                    <a:latin typeface="Roboto Condensed"/>
                  </a:rPr>
                  <a:t>[ Data Spread ]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B8CBD1-3CA5-4D41-82D0-C56EED55396C}"/>
                  </a:ext>
                </a:extLst>
              </p:cNvPr>
              <p:cNvSpPr txBox="1"/>
              <p:nvPr/>
            </p:nvSpPr>
            <p:spPr>
              <a:xfrm>
                <a:off x="9078078" y="4021198"/>
                <a:ext cx="2625634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P2P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Shared</a:t>
                </a:r>
              </a:p>
              <a:p>
                <a:pPr marL="135731" indent="-126206" algn="just" defTabSz="685800">
                  <a:buFont typeface="Arial" panose="020B0604020202020204" pitchFamily="34" charset="0"/>
                  <a:buChar char="•"/>
                </a:pPr>
                <a:r>
                  <a:rPr lang="en-US" sz="1500" dirty="0">
                    <a:solidFill>
                      <a:srgbClr val="212121"/>
                    </a:solidFill>
                    <a:latin typeface="Roboto Condensed"/>
                  </a:rPr>
                  <a:t>Rate of Spread</a:t>
                </a:r>
              </a:p>
            </p:txBody>
          </p:sp>
        </p:grpSp>
        <p:pic>
          <p:nvPicPr>
            <p:cNvPr id="24578" name="Picture 2" descr="Advertising, marketing, viral, viral marketing, mouthpiece, network,  network marketing icon - Download on Iconfinder">
              <a:extLst>
                <a:ext uri="{FF2B5EF4-FFF2-40B4-BE49-F238E27FC236}">
                  <a16:creationId xmlns:a16="http://schemas.microsoft.com/office/drawing/2014/main" id="{1322ED70-8604-E843-8B0F-6677C2DA74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9086" y="2044912"/>
              <a:ext cx="1645200" cy="164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9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029" y="79854"/>
            <a:ext cx="798588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Characteristics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859" y="1126797"/>
            <a:ext cx="217170" cy="2241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1523037"/>
            <a:ext cx="217170" cy="2241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1919150"/>
            <a:ext cx="217170" cy="2241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2315517"/>
            <a:ext cx="217170" cy="22417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2711757"/>
            <a:ext cx="217170" cy="22417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3859" y="3107997"/>
            <a:ext cx="217170" cy="2241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89" y="3491328"/>
            <a:ext cx="180975" cy="18877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89" y="4161888"/>
            <a:ext cx="180975" cy="1887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89" y="4832448"/>
            <a:ext cx="180975" cy="1887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89" y="5167728"/>
            <a:ext cx="180975" cy="1887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9789" y="5503071"/>
            <a:ext cx="180975" cy="18877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91387" y="1006551"/>
            <a:ext cx="8030845" cy="4754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5" dirty="0">
                <a:latin typeface="Times New Roman"/>
                <a:cs typeface="Times New Roman"/>
              </a:rPr>
              <a:t>What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is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more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important?</a:t>
            </a:r>
            <a:endParaRPr sz="2600" dirty="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“Big”</a:t>
            </a:r>
          </a:p>
          <a:p>
            <a:pPr marL="448309">
              <a:lnSpc>
                <a:spcPct val="100000"/>
              </a:lnSpc>
            </a:pPr>
            <a:r>
              <a:rPr lang="en-US" sz="2600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“Da</a:t>
            </a:r>
            <a:r>
              <a:rPr sz="2600" spc="-10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a”</a:t>
            </a:r>
          </a:p>
          <a:p>
            <a:pPr marL="448309">
              <a:lnSpc>
                <a:spcPct val="100000"/>
              </a:lnSpc>
            </a:pPr>
            <a:r>
              <a:rPr sz="2600" spc="-390" dirty="0">
                <a:latin typeface="Times New Roman"/>
                <a:cs typeface="Times New Roman"/>
              </a:rPr>
              <a:t>—Both</a:t>
            </a:r>
            <a:endParaRPr sz="2600" dirty="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  <a:spcBef>
                <a:spcPts val="5"/>
              </a:spcBef>
            </a:pPr>
            <a:r>
              <a:rPr sz="2600" spc="-245" dirty="0">
                <a:latin typeface="Times New Roman"/>
                <a:cs typeface="Times New Roman"/>
              </a:rPr>
              <a:t>—</a:t>
            </a:r>
            <a:r>
              <a:rPr sz="2600" spc="-245" dirty="0">
                <a:solidFill>
                  <a:srgbClr val="FF0000"/>
                </a:solidFill>
                <a:latin typeface="Times New Roman"/>
                <a:cs typeface="Times New Roman"/>
              </a:rPr>
              <a:t>Neither</a:t>
            </a:r>
            <a:endParaRPr sz="2600" dirty="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</a:pPr>
            <a:r>
              <a:rPr sz="2600" b="1" dirty="0">
                <a:latin typeface="Times New Roman"/>
                <a:cs typeface="Times New Roman"/>
              </a:rPr>
              <a:t>Big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Data: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-40" dirty="0">
                <a:latin typeface="Times New Roman"/>
                <a:cs typeface="Times New Roman"/>
              </a:rPr>
              <a:t>V4+VALUE</a:t>
            </a:r>
            <a:endParaRPr sz="2600" dirty="0">
              <a:latin typeface="Times New Roman"/>
              <a:cs typeface="Times New Roman"/>
            </a:endParaRPr>
          </a:p>
          <a:p>
            <a:pPr marL="448309" marR="5080">
              <a:lnSpc>
                <a:spcPct val="100000"/>
              </a:lnSpc>
              <a:spcBef>
                <a:spcPts val="15"/>
              </a:spcBef>
            </a:pPr>
            <a:r>
              <a:rPr sz="2200" spc="-50" dirty="0">
                <a:latin typeface="Times New Roman"/>
                <a:cs typeface="Times New Roman"/>
              </a:rPr>
              <a:t>Volume: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Terabyte(1012),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Petabyte(1015),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Exabyte(1018), Zettabyte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(1021)</a:t>
            </a:r>
            <a:endParaRPr sz="2200" dirty="0">
              <a:latin typeface="Times New Roman"/>
              <a:cs typeface="Times New Roman"/>
            </a:endParaRPr>
          </a:p>
          <a:p>
            <a:pPr marL="448309" marR="450850">
              <a:lnSpc>
                <a:spcPct val="100000"/>
              </a:lnSpc>
              <a:spcBef>
                <a:spcPts val="5"/>
              </a:spcBef>
            </a:pPr>
            <a:r>
              <a:rPr sz="2200" spc="-215" dirty="0">
                <a:latin typeface="Times New Roman"/>
                <a:cs typeface="Times New Roman"/>
              </a:rPr>
              <a:t>Variety: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Structured, semi-structured, unstructured; </a:t>
            </a:r>
            <a:r>
              <a:rPr sz="2200" spc="-35" dirty="0">
                <a:latin typeface="Times New Roman"/>
                <a:cs typeface="Times New Roman"/>
              </a:rPr>
              <a:t>Text, </a:t>
            </a:r>
            <a:r>
              <a:rPr sz="2200" spc="-5" dirty="0">
                <a:latin typeface="Times New Roman"/>
                <a:cs typeface="Times New Roman"/>
              </a:rPr>
              <a:t>image,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audio,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video, record</a:t>
            </a:r>
            <a:endParaRPr sz="2200" dirty="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2200" spc="-250" dirty="0">
                <a:latin typeface="Times New Roman"/>
                <a:cs typeface="Times New Roman"/>
              </a:rPr>
              <a:t>V</a:t>
            </a:r>
            <a:r>
              <a:rPr sz="2200" spc="-5" dirty="0">
                <a:latin typeface="Times New Roman"/>
                <a:cs typeface="Times New Roman"/>
              </a:rPr>
              <a:t>elocit</a:t>
            </a:r>
            <a:r>
              <a:rPr sz="2200" spc="5" dirty="0">
                <a:latin typeface="Times New Roman"/>
                <a:cs typeface="Times New Roman"/>
              </a:rPr>
              <a:t>y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Perio</a:t>
            </a:r>
            <a:r>
              <a:rPr sz="2200" dirty="0">
                <a:latin typeface="Times New Roman"/>
                <a:cs typeface="Times New Roman"/>
              </a:rPr>
              <a:t>d</a:t>
            </a:r>
            <a:r>
              <a:rPr sz="2200" spc="-5" dirty="0">
                <a:latin typeface="Times New Roman"/>
                <a:cs typeface="Times New Roman"/>
              </a:rPr>
              <a:t>ic,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Ne</a:t>
            </a:r>
            <a:r>
              <a:rPr sz="2200" spc="-15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</a:t>
            </a:r>
            <a:r>
              <a:rPr sz="2200" spc="-2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T</a:t>
            </a:r>
            <a:r>
              <a:rPr sz="2200" spc="-5" dirty="0">
                <a:latin typeface="Times New Roman"/>
                <a:cs typeface="Times New Roman"/>
              </a:rPr>
              <a:t>i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e,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</a:t>
            </a:r>
            <a:r>
              <a:rPr sz="2200" spc="-20" dirty="0">
                <a:latin typeface="Times New Roman"/>
                <a:cs typeface="Times New Roman"/>
              </a:rPr>
              <a:t>a</a:t>
            </a:r>
            <a:r>
              <a:rPr sz="2200" spc="-5" dirty="0">
                <a:latin typeface="Times New Roman"/>
                <a:cs typeface="Times New Roman"/>
              </a:rPr>
              <a:t>l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80" dirty="0">
                <a:latin typeface="Times New Roman"/>
                <a:cs typeface="Times New Roman"/>
              </a:rPr>
              <a:t>T</a:t>
            </a:r>
            <a:r>
              <a:rPr sz="2200" spc="-5" dirty="0">
                <a:latin typeface="Times New Roman"/>
                <a:cs typeface="Times New Roman"/>
              </a:rPr>
              <a:t>i</a:t>
            </a:r>
            <a:r>
              <a:rPr sz="2200" spc="-25" dirty="0">
                <a:latin typeface="Times New Roman"/>
                <a:cs typeface="Times New Roman"/>
              </a:rPr>
              <a:t>m</a:t>
            </a:r>
            <a:r>
              <a:rPr sz="2200" spc="-5" dirty="0">
                <a:latin typeface="Times New Roman"/>
                <a:cs typeface="Times New Roman"/>
              </a:rPr>
              <a:t>e</a:t>
            </a:r>
            <a:endParaRPr sz="2200" dirty="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2200" spc="-250" dirty="0">
                <a:latin typeface="Times New Roman"/>
                <a:cs typeface="Times New Roman"/>
              </a:rPr>
              <a:t>V</a:t>
            </a:r>
            <a:r>
              <a:rPr sz="2200" spc="-5" dirty="0">
                <a:latin typeface="Times New Roman"/>
                <a:cs typeface="Times New Roman"/>
              </a:rPr>
              <a:t>era</a:t>
            </a:r>
            <a:r>
              <a:rPr sz="2200" spc="-15" dirty="0">
                <a:latin typeface="Times New Roman"/>
                <a:cs typeface="Times New Roman"/>
              </a:rPr>
              <a:t>c</a:t>
            </a:r>
            <a:r>
              <a:rPr sz="2200" spc="-5" dirty="0">
                <a:latin typeface="Times New Roman"/>
                <a:cs typeface="Times New Roman"/>
              </a:rPr>
              <a:t>it</a:t>
            </a:r>
            <a:r>
              <a:rPr sz="2200" spc="10" dirty="0">
                <a:latin typeface="Times New Roman"/>
                <a:cs typeface="Times New Roman"/>
              </a:rPr>
              <a:t>y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Quality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</a:t>
            </a:r>
            <a:r>
              <a:rPr sz="2200" dirty="0">
                <a:latin typeface="Times New Roman"/>
                <a:cs typeface="Times New Roman"/>
              </a:rPr>
              <a:t>h</a:t>
            </a:r>
            <a:r>
              <a:rPr sz="2200" spc="-5" dirty="0">
                <a:latin typeface="Times New Roman"/>
                <a:cs typeface="Times New Roman"/>
              </a:rPr>
              <a:t>e data can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vary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greatly</a:t>
            </a:r>
            <a:endParaRPr sz="2200" dirty="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</a:pPr>
            <a:r>
              <a:rPr sz="2200" spc="-280" dirty="0">
                <a:solidFill>
                  <a:srgbClr val="FF0000"/>
                </a:solidFill>
                <a:latin typeface="Times New Roman"/>
                <a:cs typeface="Times New Roman"/>
              </a:rPr>
              <a:t>Value:</a:t>
            </a:r>
            <a:r>
              <a:rPr sz="2200" spc="-2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can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generate</a:t>
            </a:r>
            <a:r>
              <a:rPr sz="2200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huge</a:t>
            </a:r>
            <a:r>
              <a:rPr sz="22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competitive</a:t>
            </a:r>
            <a:r>
              <a:rPr sz="22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FF0000"/>
                </a:solidFill>
                <a:latin typeface="Times New Roman"/>
                <a:cs typeface="Times New Roman"/>
              </a:rPr>
              <a:t>advantages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79854"/>
            <a:ext cx="807351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Characteristics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8891" y="964691"/>
            <a:ext cx="8560308" cy="541790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344" y="79854"/>
            <a:ext cx="788657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Characteristics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466" y="1911927"/>
            <a:ext cx="228752" cy="240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480" y="2552007"/>
            <a:ext cx="262659" cy="24440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480" y="3192087"/>
            <a:ext cx="262659" cy="24440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7453" y="3836047"/>
            <a:ext cx="236778" cy="240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7453" y="4476127"/>
            <a:ext cx="236778" cy="24039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20344" y="921256"/>
            <a:ext cx="3700145" cy="3866515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800" b="1" spc="-5" dirty="0">
                <a:latin typeface="Times New Roman"/>
                <a:cs typeface="Times New Roman"/>
              </a:rPr>
              <a:t>Big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Data: </a:t>
            </a:r>
            <a:r>
              <a:rPr sz="2800" b="1" spc="-30" dirty="0">
                <a:latin typeface="Times New Roman"/>
                <a:cs typeface="Times New Roman"/>
              </a:rPr>
              <a:t>5V’s</a:t>
            </a:r>
            <a:endParaRPr sz="2800" dirty="0">
              <a:latin typeface="Times New Roman"/>
              <a:cs typeface="Times New Roman"/>
            </a:endParaRPr>
          </a:p>
          <a:p>
            <a:pPr marL="501650" marR="5080">
              <a:lnSpc>
                <a:spcPct val="150000"/>
              </a:lnSpc>
            </a:pPr>
            <a:r>
              <a:rPr sz="2800" spc="-65" dirty="0">
                <a:latin typeface="Times New Roman"/>
                <a:cs typeface="Times New Roman"/>
              </a:rPr>
              <a:t>Volume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(Scale)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Times New Roman"/>
                <a:cs typeface="Times New Roman"/>
              </a:rPr>
              <a:t>Variety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(Complexity)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Velocity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(Speed)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5" dirty="0">
                <a:latin typeface="Times New Roman"/>
                <a:cs typeface="Times New Roman"/>
              </a:rPr>
              <a:t>Veracity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(Uncertainty)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Times New Roman"/>
                <a:cs typeface="Times New Roman"/>
              </a:rPr>
              <a:t>Value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518" y="138361"/>
            <a:ext cx="859208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Traditional</a:t>
            </a:r>
            <a:r>
              <a:rPr sz="4400" b="0" spc="-70" dirty="0">
                <a:solidFill>
                  <a:srgbClr val="000000"/>
                </a:solidFill>
                <a:latin typeface="Times New Roman"/>
                <a:cs typeface="Times New Roman"/>
              </a:rPr>
              <a:t> Versus</a:t>
            </a:r>
            <a:r>
              <a:rPr sz="4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4400" b="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4400" b="0" spc="-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Approach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518" y="1237754"/>
            <a:ext cx="213129" cy="20991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326" y="1750776"/>
            <a:ext cx="187613" cy="1754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518" y="2243594"/>
            <a:ext cx="213129" cy="2099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326" y="2756617"/>
            <a:ext cx="187613" cy="1754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91387" y="928866"/>
            <a:ext cx="4919980" cy="307086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400" b="1" spc="-45" dirty="0">
                <a:solidFill>
                  <a:srgbClr val="0000FF"/>
                </a:solidFill>
                <a:latin typeface="Times New Roman"/>
                <a:cs typeface="Times New Roman"/>
              </a:rPr>
              <a:t>OLTP:</a:t>
            </a:r>
            <a:r>
              <a:rPr sz="2400" b="1" spc="-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Online</a:t>
            </a:r>
            <a:r>
              <a:rPr sz="2400" spc="-7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Transaction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</a:t>
            </a:r>
          </a:p>
          <a:p>
            <a:pPr marL="448309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Times New Roman"/>
                <a:cs typeface="Times New Roman"/>
              </a:rPr>
              <a:t>DBMSs</a:t>
            </a: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OLAP: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ne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aly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ical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</a:p>
          <a:p>
            <a:pPr marL="448309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Warehousing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sz="2400" b="1" spc="-95" dirty="0">
                <a:solidFill>
                  <a:srgbClr val="0000FF"/>
                </a:solidFill>
                <a:latin typeface="Times New Roman"/>
                <a:cs typeface="Times New Roman"/>
              </a:rPr>
              <a:t>R</a:t>
            </a:r>
            <a:r>
              <a:rPr sz="2400" b="1" spc="-185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AP:</a:t>
            </a:r>
            <a:r>
              <a:rPr sz="2400" b="1" spc="1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8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1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y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</a:t>
            </a:r>
            <a:r>
              <a:rPr sz="2400" dirty="0">
                <a:latin typeface="Times New Roman"/>
                <a:cs typeface="Times New Roman"/>
              </a:rPr>
              <a:t>oc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si</a:t>
            </a:r>
            <a:r>
              <a:rPr sz="2400" spc="5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g</a:t>
            </a:r>
          </a:p>
          <a:p>
            <a:pPr marL="448309">
              <a:lnSpc>
                <a:spcPct val="100000"/>
              </a:lnSpc>
              <a:spcBef>
                <a:spcPts val="1300"/>
              </a:spcBef>
            </a:pPr>
            <a:r>
              <a:rPr sz="2000" spc="-10" dirty="0">
                <a:latin typeface="Times New Roman"/>
                <a:cs typeface="Times New Roman"/>
              </a:rPr>
              <a:t>B</a:t>
            </a:r>
            <a:r>
              <a:rPr sz="2000" dirty="0">
                <a:latin typeface="Times New Roman"/>
                <a:cs typeface="Times New Roman"/>
              </a:rPr>
              <a:t>ig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chi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ec</a:t>
            </a:r>
            <a:r>
              <a:rPr sz="2000" spc="-1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u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&amp;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5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echn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logy</a:t>
            </a: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518" y="3249434"/>
            <a:ext cx="213129" cy="20991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326" y="3762330"/>
            <a:ext cx="187613" cy="175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813" y="221945"/>
            <a:ext cx="362457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solidFill>
                  <a:srgbClr val="008000"/>
                </a:solidFill>
                <a:latin typeface="Times New Roman"/>
                <a:cs typeface="Times New Roman"/>
              </a:rPr>
              <a:t>Issues</a:t>
            </a:r>
            <a:r>
              <a:rPr sz="4000" b="0" spc="-1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0" spc="-5" dirty="0">
                <a:solidFill>
                  <a:srgbClr val="008000"/>
                </a:solidFill>
                <a:latin typeface="Times New Roman"/>
                <a:cs typeface="Times New Roman"/>
              </a:rPr>
              <a:t>in</a:t>
            </a:r>
            <a:r>
              <a:rPr sz="4000" b="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0" spc="-5" dirty="0">
                <a:solidFill>
                  <a:srgbClr val="008000"/>
                </a:solidFill>
                <a:latin typeface="Times New Roman"/>
                <a:cs typeface="Times New Roman"/>
              </a:rPr>
              <a:t>Big</a:t>
            </a:r>
            <a:r>
              <a:rPr sz="4000" b="0" spc="-2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4000" b="0" spc="-5" dirty="0">
                <a:solidFill>
                  <a:srgbClr val="008000"/>
                </a:solidFill>
                <a:latin typeface="Times New Roman"/>
                <a:cs typeface="Times New Roman"/>
              </a:rPr>
              <a:t>data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344" y="930300"/>
            <a:ext cx="5131435" cy="450723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800" spc="-5" dirty="0">
                <a:latin typeface="Times New Roman"/>
                <a:cs typeface="Times New Roman"/>
              </a:rPr>
              <a:t>Scalability</a:t>
            </a:r>
            <a:endParaRPr sz="2800" dirty="0">
              <a:latin typeface="Times New Roman"/>
              <a:cs typeface="Times New Roman"/>
            </a:endParaRPr>
          </a:p>
          <a:p>
            <a:pPr marL="12700" marR="193040">
              <a:lnSpc>
                <a:spcPts val="5040"/>
              </a:lnSpc>
              <a:spcBef>
                <a:spcPts val="445"/>
              </a:spcBef>
            </a:pPr>
            <a:r>
              <a:rPr sz="2800" spc="-5" dirty="0">
                <a:latin typeface="Times New Roman"/>
                <a:cs typeface="Times New Roman"/>
              </a:rPr>
              <a:t>Heterogeneity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Incompleteness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Precision</a:t>
            </a:r>
          </a:p>
          <a:p>
            <a:pPr marL="12700" marR="2015489">
              <a:lnSpc>
                <a:spcPts val="5040"/>
              </a:lnSpc>
              <a:spcBef>
                <a:spcPts val="5"/>
              </a:spcBef>
            </a:pPr>
            <a:r>
              <a:rPr sz="2800" spc="-5" dirty="0">
                <a:latin typeface="Times New Roman"/>
                <a:cs typeface="Times New Roman"/>
              </a:rPr>
              <a:t>Human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Collaboration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Privacy</a:t>
            </a: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Visualization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Redundancy and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Compression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911927"/>
            <a:ext cx="228752" cy="2403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2552007"/>
            <a:ext cx="228752" cy="2403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3192087"/>
            <a:ext cx="228752" cy="24039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3832040"/>
            <a:ext cx="228752" cy="24039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4472120"/>
            <a:ext cx="228752" cy="24039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5112200"/>
            <a:ext cx="228752" cy="240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480" y="76805"/>
            <a:ext cx="774956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" y="1921721"/>
            <a:ext cx="269595" cy="2346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7480" y="2552007"/>
            <a:ext cx="262659" cy="24440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1060" y="4812199"/>
            <a:ext cx="220980" cy="20150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20344" y="930300"/>
            <a:ext cx="7900670" cy="5251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3381375" indent="-35560">
              <a:lnSpc>
                <a:spcPct val="150000"/>
              </a:lnSpc>
              <a:spcBef>
                <a:spcPts val="100"/>
              </a:spcBef>
            </a:pPr>
            <a:r>
              <a:rPr sz="2800" spc="-5" dirty="0">
                <a:latin typeface="Times New Roman"/>
                <a:cs typeface="Times New Roman"/>
              </a:rPr>
              <a:t>No </a:t>
            </a:r>
            <a:r>
              <a:rPr sz="2800" dirty="0">
                <a:latin typeface="Times New Roman"/>
                <a:cs typeface="Times New Roman"/>
              </a:rPr>
              <a:t>single </a:t>
            </a:r>
            <a:r>
              <a:rPr sz="2800" spc="-5" dirty="0">
                <a:latin typeface="Times New Roman"/>
                <a:cs typeface="Times New Roman"/>
              </a:rPr>
              <a:t>standard </a:t>
            </a:r>
            <a:r>
              <a:rPr sz="2800" dirty="0">
                <a:latin typeface="Times New Roman"/>
                <a:cs typeface="Times New Roman"/>
              </a:rPr>
              <a:t>definition…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</a:t>
            </a:r>
            <a:r>
              <a:rPr sz="2800" b="1" i="1" spc="-5" dirty="0">
                <a:solidFill>
                  <a:srgbClr val="800000"/>
                </a:solidFill>
                <a:latin typeface="Times New Roman"/>
                <a:cs typeface="Times New Roman"/>
              </a:rPr>
              <a:t>Big</a:t>
            </a:r>
            <a:r>
              <a:rPr sz="2800" b="1" i="1" spc="-20" dirty="0">
                <a:solidFill>
                  <a:srgbClr val="800000"/>
                </a:solidFill>
                <a:latin typeface="Times New Roman"/>
                <a:cs typeface="Times New Roman"/>
              </a:rPr>
              <a:t> </a:t>
            </a:r>
            <a:r>
              <a:rPr sz="2800" b="1" i="1" spc="-5" dirty="0">
                <a:solidFill>
                  <a:srgbClr val="800000"/>
                </a:solidFill>
                <a:latin typeface="Times New Roman"/>
                <a:cs typeface="Times New Roman"/>
              </a:rPr>
              <a:t>Data</a:t>
            </a:r>
            <a:r>
              <a:rPr sz="2800" spc="-5" dirty="0">
                <a:latin typeface="Times New Roman"/>
                <a:cs typeface="Times New Roman"/>
              </a:rPr>
              <a:t>” 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419734" marR="5080" indent="88265">
              <a:lnSpc>
                <a:spcPct val="153100"/>
              </a:lnSpc>
              <a:spcBef>
                <a:spcPts val="555"/>
              </a:spcBef>
            </a:pPr>
            <a:r>
              <a:rPr sz="2400" spc="-5" dirty="0">
                <a:latin typeface="Times New Roman"/>
                <a:cs typeface="Times New Roman"/>
              </a:rPr>
              <a:t>Whose </a:t>
            </a:r>
            <a:r>
              <a:rPr sz="2400" dirty="0">
                <a:latin typeface="Times New Roman"/>
                <a:cs typeface="Times New Roman"/>
              </a:rPr>
              <a:t>scale, </a:t>
            </a:r>
            <a:r>
              <a:rPr sz="2400" spc="-20" dirty="0">
                <a:latin typeface="Times New Roman"/>
                <a:cs typeface="Times New Roman"/>
              </a:rPr>
              <a:t>diversity,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complexity </a:t>
            </a:r>
            <a:r>
              <a:rPr sz="2400" dirty="0">
                <a:latin typeface="Times New Roman"/>
                <a:cs typeface="Times New Roman"/>
              </a:rPr>
              <a:t>require </a:t>
            </a:r>
            <a:r>
              <a:rPr sz="2400" spc="-5" dirty="0">
                <a:latin typeface="Times New Roman"/>
                <a:cs typeface="Times New Roman"/>
              </a:rPr>
              <a:t>new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architecture,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algorithms,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manage</a:t>
            </a:r>
            <a:r>
              <a:rPr sz="2400" dirty="0">
                <a:latin typeface="Times New Roman"/>
                <a:cs typeface="Times New Roman"/>
              </a:rPr>
              <a:t> it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extract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value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&amp;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hidden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from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it…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50">
              <a:latin typeface="Times New Roman"/>
              <a:cs typeface="Times New Roman"/>
            </a:endParaRPr>
          </a:p>
          <a:p>
            <a:pPr marL="133350" marR="43180" indent="318135" algn="just">
              <a:lnSpc>
                <a:spcPct val="15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“Big data refers to data </a:t>
            </a:r>
            <a:r>
              <a:rPr sz="2400" spc="-5" dirty="0">
                <a:latin typeface="Times New Roman"/>
                <a:cs typeface="Times New Roman"/>
              </a:rPr>
              <a:t>sets whose size </a:t>
            </a:r>
            <a:r>
              <a:rPr sz="2400" dirty="0">
                <a:latin typeface="Times New Roman"/>
                <a:cs typeface="Times New Roman"/>
              </a:rPr>
              <a:t>is </a:t>
            </a:r>
            <a:r>
              <a:rPr sz="2400" spc="-5" dirty="0">
                <a:latin typeface="Times New Roman"/>
                <a:cs typeface="Times New Roman"/>
              </a:rPr>
              <a:t>beyond </a:t>
            </a:r>
            <a:r>
              <a:rPr sz="2400" dirty="0">
                <a:latin typeface="Times New Roman"/>
                <a:cs typeface="Times New Roman"/>
              </a:rPr>
              <a:t>the ability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database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software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capture,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store,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manage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analyze.”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McKinsey </a:t>
            </a:r>
            <a:r>
              <a:rPr sz="2400" dirty="0">
                <a:latin typeface="Times New Roman"/>
                <a:cs typeface="Times New Roman"/>
              </a:rPr>
              <a:t>Global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Institute,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2012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66800" y="150401"/>
            <a:ext cx="98907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59" y="1335712"/>
            <a:ext cx="21717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1802056"/>
            <a:ext cx="250651" cy="2279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2194560"/>
            <a:ext cx="254508" cy="2316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2590800"/>
            <a:ext cx="254508" cy="2316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2987039"/>
            <a:ext cx="254508" cy="23164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3383279"/>
            <a:ext cx="254508" cy="23164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3779520"/>
            <a:ext cx="254508" cy="2316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4175759"/>
            <a:ext cx="254508" cy="23164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4572000"/>
            <a:ext cx="254508" cy="23164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10285" y="1145714"/>
            <a:ext cx="5962650" cy="41300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2600" b="1" spc="-5" dirty="0">
                <a:latin typeface="Times New Roman"/>
                <a:cs typeface="Times New Roman"/>
              </a:rPr>
              <a:t>Risks</a:t>
            </a:r>
            <a:r>
              <a:rPr sz="2600" b="1" dirty="0">
                <a:latin typeface="Times New Roman"/>
                <a:cs typeface="Times New Roman"/>
              </a:rPr>
              <a:t> and</a:t>
            </a:r>
            <a:r>
              <a:rPr sz="2600" b="1" spc="-1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Challenges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of</a:t>
            </a:r>
            <a:r>
              <a:rPr sz="2600" b="1" spc="-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Big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Data</a:t>
            </a:r>
            <a:endParaRPr lang="en-US" sz="2600" dirty="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555"/>
              </a:spcBef>
            </a:pPr>
            <a:r>
              <a:rPr lang="en-US" sz="2600" dirty="0">
                <a:latin typeface="Times New Roman"/>
                <a:cs typeface="Times New Roman"/>
              </a:rPr>
              <a:t>Perform</a:t>
            </a:r>
            <a:r>
              <a:rPr lang="en-US" sz="2600" spc="-15" dirty="0">
                <a:latin typeface="Times New Roman"/>
                <a:cs typeface="Times New Roman"/>
              </a:rPr>
              <a:t>a</a:t>
            </a:r>
            <a:r>
              <a:rPr lang="en-US" sz="2600" spc="5" dirty="0">
                <a:latin typeface="Times New Roman"/>
                <a:cs typeface="Times New Roman"/>
              </a:rPr>
              <a:t>n</a:t>
            </a:r>
            <a:r>
              <a:rPr lang="en-US" sz="2600" dirty="0">
                <a:latin typeface="Times New Roman"/>
                <a:cs typeface="Times New Roman"/>
              </a:rPr>
              <a:t>c</a:t>
            </a:r>
            <a:r>
              <a:rPr lang="en-US" sz="2600" spc="-10" dirty="0">
                <a:latin typeface="Times New Roman"/>
                <a:cs typeface="Times New Roman"/>
              </a:rPr>
              <a:t>e</a:t>
            </a:r>
            <a:r>
              <a:rPr lang="en-US" sz="2600" dirty="0">
                <a:latin typeface="Times New Roman"/>
                <a:cs typeface="Times New Roman"/>
              </a:rPr>
              <a:t>,</a:t>
            </a:r>
            <a:r>
              <a:rPr lang="en-US" sz="2600" spc="-20" dirty="0">
                <a:latin typeface="Times New Roman"/>
                <a:cs typeface="Times New Roman"/>
              </a:rPr>
              <a:t> </a:t>
            </a:r>
            <a:r>
              <a:rPr lang="en-US" sz="2600" spc="5" dirty="0">
                <a:latin typeface="Times New Roman"/>
                <a:cs typeface="Times New Roman"/>
              </a:rPr>
              <a:t>p</a:t>
            </a:r>
            <a:r>
              <a:rPr lang="en-US" sz="2600" dirty="0">
                <a:latin typeface="Times New Roman"/>
                <a:cs typeface="Times New Roman"/>
              </a:rPr>
              <a:t>er</a:t>
            </a:r>
            <a:r>
              <a:rPr lang="en-US" sz="2600" spc="-15" dirty="0">
                <a:latin typeface="Times New Roman"/>
                <a:cs typeface="Times New Roman"/>
              </a:rPr>
              <a:t>f</a:t>
            </a:r>
            <a:r>
              <a:rPr lang="en-US" sz="2600" spc="5" dirty="0">
                <a:latin typeface="Times New Roman"/>
                <a:cs typeface="Times New Roman"/>
              </a:rPr>
              <a:t>o</a:t>
            </a:r>
            <a:r>
              <a:rPr lang="en-US" sz="2600" dirty="0">
                <a:latin typeface="Times New Roman"/>
                <a:cs typeface="Times New Roman"/>
              </a:rPr>
              <a:t>r</a:t>
            </a:r>
            <a:r>
              <a:rPr lang="en-US" sz="2600" spc="-15" dirty="0">
                <a:latin typeface="Times New Roman"/>
                <a:cs typeface="Times New Roman"/>
              </a:rPr>
              <a:t>m</a:t>
            </a:r>
            <a:r>
              <a:rPr lang="en-US" sz="2600" dirty="0">
                <a:latin typeface="Times New Roman"/>
                <a:cs typeface="Times New Roman"/>
              </a:rPr>
              <a:t>ance,</a:t>
            </a:r>
            <a:r>
              <a:rPr lang="en-US" sz="2600" spc="-35" dirty="0">
                <a:latin typeface="Times New Roman"/>
                <a:cs typeface="Times New Roman"/>
              </a:rPr>
              <a:t> </a:t>
            </a:r>
            <a:r>
              <a:rPr lang="en-US" sz="2600" spc="5" dirty="0">
                <a:latin typeface="Times New Roman"/>
                <a:cs typeface="Times New Roman"/>
              </a:rPr>
              <a:t>p</a:t>
            </a:r>
            <a:r>
              <a:rPr lang="en-US" sz="2600" dirty="0">
                <a:latin typeface="Times New Roman"/>
                <a:cs typeface="Times New Roman"/>
              </a:rPr>
              <a:t>er</a:t>
            </a:r>
            <a:r>
              <a:rPr lang="en-US" sz="2600" spc="-15" dirty="0">
                <a:latin typeface="Times New Roman"/>
                <a:cs typeface="Times New Roman"/>
              </a:rPr>
              <a:t>f</a:t>
            </a:r>
            <a:r>
              <a:rPr lang="en-US" sz="2600" spc="5" dirty="0">
                <a:latin typeface="Times New Roman"/>
                <a:cs typeface="Times New Roman"/>
              </a:rPr>
              <a:t>o</a:t>
            </a:r>
            <a:r>
              <a:rPr lang="en-US" sz="2600" dirty="0">
                <a:latin typeface="Times New Roman"/>
                <a:cs typeface="Times New Roman"/>
              </a:rPr>
              <a:t>r</a:t>
            </a:r>
            <a:r>
              <a:rPr lang="en-US" sz="2600" spc="-15" dirty="0">
                <a:latin typeface="Times New Roman"/>
                <a:cs typeface="Times New Roman"/>
              </a:rPr>
              <a:t>m</a:t>
            </a:r>
            <a:r>
              <a:rPr lang="en-US" sz="2600" dirty="0">
                <a:latin typeface="Times New Roman"/>
                <a:cs typeface="Times New Roman"/>
              </a:rPr>
              <a:t>ance!</a:t>
            </a:r>
          </a:p>
          <a:p>
            <a:pPr marL="405765">
              <a:lnSpc>
                <a:spcPct val="100000"/>
              </a:lnSpc>
            </a:pPr>
            <a:r>
              <a:rPr sz="2600" dirty="0">
                <a:latin typeface="Times New Roman"/>
                <a:cs typeface="Times New Roman"/>
              </a:rPr>
              <a:t>Data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gr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ws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fa</a:t>
            </a:r>
            <a:r>
              <a:rPr sz="2600" spc="-15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t</a:t>
            </a:r>
            <a:r>
              <a:rPr sz="2600" spc="-10" dirty="0">
                <a:latin typeface="Times New Roman"/>
                <a:cs typeface="Times New Roman"/>
              </a:rPr>
              <a:t>e</a:t>
            </a:r>
            <a:r>
              <a:rPr sz="2600" dirty="0">
                <a:latin typeface="Times New Roman"/>
                <a:cs typeface="Times New Roman"/>
              </a:rPr>
              <a:t>r </a:t>
            </a:r>
            <a:r>
              <a:rPr sz="2600" spc="-15" dirty="0">
                <a:latin typeface="Times New Roman"/>
                <a:cs typeface="Times New Roman"/>
              </a:rPr>
              <a:t>t</a:t>
            </a:r>
            <a:r>
              <a:rPr sz="2600" spc="5" dirty="0">
                <a:latin typeface="Times New Roman"/>
                <a:cs typeface="Times New Roman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an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ene</a:t>
            </a:r>
            <a:r>
              <a:rPr sz="2600" spc="-55" dirty="0">
                <a:latin typeface="Times New Roman"/>
                <a:cs typeface="Times New Roman"/>
              </a:rPr>
              <a:t>r</a:t>
            </a:r>
            <a:r>
              <a:rPr sz="2600" spc="5" dirty="0">
                <a:latin typeface="Times New Roman"/>
                <a:cs typeface="Times New Roman"/>
              </a:rPr>
              <a:t>g</a:t>
            </a:r>
            <a:r>
              <a:rPr sz="2600" dirty="0">
                <a:latin typeface="Times New Roman"/>
                <a:cs typeface="Times New Roman"/>
              </a:rPr>
              <a:t>y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o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chip</a:t>
            </a:r>
          </a:p>
          <a:p>
            <a:pPr marL="405765">
              <a:lnSpc>
                <a:spcPct val="100000"/>
              </a:lnSpc>
            </a:pPr>
            <a:r>
              <a:rPr sz="2600" spc="-185" dirty="0">
                <a:latin typeface="Times New Roman"/>
                <a:cs typeface="Times New Roman"/>
              </a:rPr>
              <a:t>Efficiency</a:t>
            </a:r>
            <a:endParaRPr sz="2600" dirty="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</a:pPr>
            <a:r>
              <a:rPr sz="2600" spc="-165" dirty="0">
                <a:latin typeface="Times New Roman"/>
                <a:cs typeface="Times New Roman"/>
              </a:rPr>
              <a:t>Scalability</a:t>
            </a:r>
            <a:endParaRPr sz="2600" dirty="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</a:pPr>
            <a:r>
              <a:rPr sz="2600" spc="-145" dirty="0">
                <a:latin typeface="Times New Roman"/>
                <a:cs typeface="Times New Roman"/>
              </a:rPr>
              <a:t>Effectiveness</a:t>
            </a:r>
            <a:endParaRPr sz="2600" dirty="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</a:pPr>
            <a:r>
              <a:rPr sz="2600" spc="-140" dirty="0">
                <a:latin typeface="Times New Roman"/>
                <a:cs typeface="Times New Roman"/>
              </a:rPr>
              <a:t>Heterogeneity</a:t>
            </a:r>
            <a:endParaRPr sz="2600" dirty="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</a:pPr>
            <a:r>
              <a:rPr sz="2600" spc="-165" dirty="0">
                <a:latin typeface="Times New Roman"/>
                <a:cs typeface="Times New Roman"/>
              </a:rPr>
              <a:t>Flexibility</a:t>
            </a:r>
            <a:endParaRPr sz="2600" dirty="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  <a:spcBef>
                <a:spcPts val="5"/>
              </a:spcBef>
            </a:pPr>
            <a:r>
              <a:rPr sz="2600" spc="-245" dirty="0">
                <a:latin typeface="Times New Roman"/>
                <a:cs typeface="Times New Roman"/>
              </a:rPr>
              <a:t>Privacy</a:t>
            </a:r>
            <a:endParaRPr sz="2600" dirty="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</a:pPr>
            <a:r>
              <a:rPr sz="2600" spc="-325" dirty="0">
                <a:latin typeface="Times New Roman"/>
                <a:cs typeface="Times New Roman"/>
              </a:rPr>
              <a:t>Costs</a:t>
            </a:r>
            <a:endParaRPr sz="2600" dirty="0">
              <a:latin typeface="Times New Roman"/>
              <a:cs typeface="Times New Roma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139" y="4968240"/>
            <a:ext cx="254508" cy="231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990600" y="84425"/>
            <a:ext cx="98145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96" y="1335712"/>
            <a:ext cx="250651" cy="2279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026" y="1945975"/>
            <a:ext cx="187613" cy="1754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418" y="3010293"/>
            <a:ext cx="213129" cy="2099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418" y="3558933"/>
            <a:ext cx="213129" cy="20991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418" y="4107573"/>
            <a:ext cx="213129" cy="20991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8573" y="1010679"/>
            <a:ext cx="7364095" cy="3376929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Benefits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of Big</a:t>
            </a:r>
            <a:r>
              <a:rPr sz="2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0000"/>
                </a:solidFill>
                <a:latin typeface="Times New Roman"/>
                <a:cs typeface="Times New Roman"/>
              </a:rPr>
              <a:t>Processing</a:t>
            </a:r>
            <a:endParaRPr sz="2600" dirty="0">
              <a:latin typeface="Times New Roman"/>
              <a:cs typeface="Times New Roman"/>
            </a:endParaRPr>
          </a:p>
          <a:p>
            <a:pPr marL="137160" marR="251460" indent="255904">
              <a:lnSpc>
                <a:spcPct val="150000"/>
              </a:lnSpc>
              <a:spcBef>
                <a:spcPts val="45"/>
              </a:spcBef>
            </a:pPr>
            <a:r>
              <a:rPr sz="2400" dirty="0">
                <a:latin typeface="Times New Roman"/>
                <a:cs typeface="Times New Roman"/>
              </a:rPr>
              <a:t>Businesses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utilize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outside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intelligence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decisions</a:t>
            </a:r>
          </a:p>
          <a:p>
            <a:pPr marL="445134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Improved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customer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service</a:t>
            </a:r>
          </a:p>
          <a:p>
            <a:pPr marL="445134" marR="5080">
              <a:lnSpc>
                <a:spcPct val="150000"/>
              </a:lnSpc>
            </a:pPr>
            <a:r>
              <a:rPr sz="2400" dirty="0">
                <a:latin typeface="Times New Roman"/>
                <a:cs typeface="Times New Roman"/>
              </a:rPr>
              <a:t>Early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identification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risk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product/services,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any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operational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efficiency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76805"/>
            <a:ext cx="769467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What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do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with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these</a:t>
            </a:r>
            <a:r>
              <a:rPr b="0" spc="-2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data?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536" y="1305965"/>
            <a:ext cx="264947" cy="2757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47776" y="960898"/>
            <a:ext cx="7791450" cy="4827270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200" dirty="0">
                <a:latin typeface="Times New Roman"/>
                <a:cs typeface="Times New Roman"/>
              </a:rPr>
              <a:t>Aggregation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Statistics</a:t>
            </a:r>
          </a:p>
          <a:p>
            <a:pPr marL="392430" indent="-287655">
              <a:lnSpc>
                <a:spcPct val="100000"/>
              </a:lnSpc>
              <a:spcBef>
                <a:spcPts val="13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warehouse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OLAP</a:t>
            </a:r>
            <a:endParaRPr sz="280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  <a:spcBef>
                <a:spcPts val="1225"/>
              </a:spcBef>
            </a:pPr>
            <a:r>
              <a:rPr sz="3200" dirty="0">
                <a:latin typeface="Times New Roman"/>
                <a:cs typeface="Times New Roman"/>
              </a:rPr>
              <a:t>Indexing,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Searching,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and</a:t>
            </a:r>
            <a:r>
              <a:rPr sz="3200" spc="-2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Querying</a:t>
            </a:r>
          </a:p>
          <a:p>
            <a:pPr marL="392430" indent="-287655">
              <a:lnSpc>
                <a:spcPct val="100000"/>
              </a:lnSpc>
              <a:spcBef>
                <a:spcPts val="13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Keyword based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search</a:t>
            </a:r>
            <a:endParaRPr sz="2800" dirty="0">
              <a:latin typeface="Times New Roman"/>
              <a:cs typeface="Times New Roman"/>
            </a:endParaRPr>
          </a:p>
          <a:p>
            <a:pPr marL="392430" indent="-287655">
              <a:lnSpc>
                <a:spcPct val="100000"/>
              </a:lnSpc>
              <a:spcBef>
                <a:spcPts val="6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Pattern matching </a:t>
            </a:r>
            <a:r>
              <a:rPr sz="280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XML/RDF-Resource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Framework</a:t>
            </a:r>
            <a:r>
              <a:rPr sz="2800" dirty="0">
                <a:latin typeface="Times New Roman"/>
                <a:cs typeface="Times New Roman"/>
              </a:rPr>
              <a:t>)</a:t>
            </a:r>
          </a:p>
          <a:p>
            <a:pPr marL="58419">
              <a:lnSpc>
                <a:spcPct val="100000"/>
              </a:lnSpc>
              <a:spcBef>
                <a:spcPts val="1225"/>
              </a:spcBef>
            </a:pPr>
            <a:r>
              <a:rPr sz="3200" dirty="0">
                <a:latin typeface="Times New Roman"/>
                <a:cs typeface="Times New Roman"/>
              </a:rPr>
              <a:t>Knowledge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discovery</a:t>
            </a:r>
          </a:p>
          <a:p>
            <a:pPr marL="392430" indent="-287655">
              <a:lnSpc>
                <a:spcPct val="100000"/>
              </a:lnSpc>
              <a:spcBef>
                <a:spcPts val="1370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Mining</a:t>
            </a:r>
            <a:endParaRPr sz="2800" dirty="0">
              <a:latin typeface="Times New Roman"/>
              <a:cs typeface="Times New Roman"/>
            </a:endParaRPr>
          </a:p>
          <a:p>
            <a:pPr marL="392430" indent="-287655">
              <a:lnSpc>
                <a:spcPct val="100000"/>
              </a:lnSpc>
              <a:spcBef>
                <a:spcPts val="675"/>
              </a:spcBef>
              <a:buChar char="–"/>
              <a:tabLst>
                <a:tab pos="393065" algn="l"/>
              </a:tabLst>
            </a:pPr>
            <a:r>
              <a:rPr sz="2800" spc="-5" dirty="0">
                <a:latin typeface="Times New Roman"/>
                <a:cs typeface="Times New Roman"/>
              </a:rPr>
              <a:t>Statistical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Modeling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858" y="2549549"/>
            <a:ext cx="300181" cy="28039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858" y="4305070"/>
            <a:ext cx="300181" cy="280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5104" y="319786"/>
            <a:ext cx="7911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Why</a:t>
            </a:r>
            <a:r>
              <a:rPr sz="28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Big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Data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 analysis</a:t>
            </a:r>
            <a:r>
              <a:rPr sz="2800" spc="-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Should</a:t>
            </a:r>
            <a:r>
              <a:rPr sz="280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Matter</a:t>
            </a:r>
            <a:r>
              <a:rPr sz="280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to</a:t>
            </a:r>
            <a:r>
              <a:rPr sz="2800" spc="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Times New Roman"/>
                <a:cs typeface="Times New Roman"/>
              </a:rPr>
              <a:t>Organization?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323663"/>
            <a:ext cx="228752" cy="24039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20344" y="1157986"/>
            <a:ext cx="259588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3100" b="0" dirty="0">
                <a:solidFill>
                  <a:srgbClr val="000000"/>
                </a:solidFill>
                <a:latin typeface="Times New Roman"/>
                <a:cs typeface="Times New Roman"/>
              </a:rPr>
              <a:t>mart</a:t>
            </a:r>
            <a:r>
              <a:rPr sz="3100" b="0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1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Decisions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841044" y="1936445"/>
            <a:ext cx="4592955" cy="2907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–"/>
              <a:tabLst>
                <a:tab pos="299720" algn="l"/>
              </a:tabLst>
            </a:pPr>
            <a:r>
              <a:rPr sz="3100" spc="-30" dirty="0">
                <a:latin typeface="Times New Roman"/>
                <a:cs typeface="Times New Roman"/>
              </a:rPr>
              <a:t>Time</a:t>
            </a:r>
            <a:r>
              <a:rPr sz="3100" spc="-3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Reduction</a:t>
            </a:r>
            <a:endParaRPr sz="31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610"/>
              </a:spcBef>
              <a:buChar char="–"/>
              <a:tabLst>
                <a:tab pos="299720" algn="l"/>
              </a:tabLst>
            </a:pPr>
            <a:r>
              <a:rPr sz="3100" spc="-5" dirty="0">
                <a:latin typeface="Times New Roman"/>
                <a:cs typeface="Times New Roman"/>
              </a:rPr>
              <a:t>Cost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Reduction</a:t>
            </a:r>
            <a:endParaRPr sz="31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605"/>
              </a:spcBef>
              <a:buChar char="–"/>
              <a:tabLst>
                <a:tab pos="299720" algn="l"/>
              </a:tabLst>
            </a:pPr>
            <a:r>
              <a:rPr sz="3100" spc="-5" dirty="0">
                <a:latin typeface="Times New Roman"/>
                <a:cs typeface="Times New Roman"/>
              </a:rPr>
              <a:t>New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5" dirty="0">
                <a:latin typeface="Times New Roman"/>
                <a:cs typeface="Times New Roman"/>
              </a:rPr>
              <a:t>product</a:t>
            </a:r>
            <a:r>
              <a:rPr sz="3100" spc="-15" dirty="0">
                <a:latin typeface="Times New Roman"/>
                <a:cs typeface="Times New Roman"/>
              </a:rPr>
              <a:t> </a:t>
            </a:r>
            <a:r>
              <a:rPr sz="3100" spc="-10" dirty="0">
                <a:latin typeface="Times New Roman"/>
                <a:cs typeface="Times New Roman"/>
              </a:rPr>
              <a:t>offerings</a:t>
            </a:r>
            <a:endParaRPr sz="31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2605"/>
              </a:spcBef>
              <a:buChar char="–"/>
              <a:tabLst>
                <a:tab pos="299720" algn="l"/>
              </a:tabLst>
            </a:pPr>
            <a:r>
              <a:rPr sz="3100" spc="-5" dirty="0">
                <a:latin typeface="Times New Roman"/>
                <a:cs typeface="Times New Roman"/>
              </a:rPr>
              <a:t>Personalized </a:t>
            </a:r>
            <a:r>
              <a:rPr sz="3100" spc="-10" dirty="0">
                <a:latin typeface="Times New Roman"/>
                <a:cs typeface="Times New Roman"/>
              </a:rPr>
              <a:t>offerings,</a:t>
            </a:r>
            <a:r>
              <a:rPr sz="3100" spc="15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5410">
              <a:lnSpc>
                <a:spcPct val="100000"/>
              </a:lnSpc>
              <a:spcBef>
                <a:spcPts val="100"/>
              </a:spcBef>
            </a:pPr>
            <a:r>
              <a:rPr dirty="0"/>
              <a:t>Characteristics</a:t>
            </a:r>
            <a:r>
              <a:rPr spc="-35" dirty="0"/>
              <a:t>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Big</a:t>
            </a:r>
            <a:r>
              <a:rPr spc="-15" dirty="0"/>
              <a:t> </a:t>
            </a:r>
            <a:r>
              <a:rPr spc="-5" dirty="0"/>
              <a:t>Data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0344" y="1144269"/>
            <a:ext cx="19126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Sources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05900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76805"/>
            <a:ext cx="746518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solidFill>
                  <a:srgbClr val="00AF50"/>
                </a:solidFill>
                <a:latin typeface="Times New Roman"/>
                <a:cs typeface="Times New Roman"/>
              </a:rPr>
              <a:t>Data</a:t>
            </a:r>
            <a:r>
              <a:rPr b="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Mining</a:t>
            </a:r>
            <a:r>
              <a:rPr b="0" spc="-8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spc="-5" dirty="0">
                <a:solidFill>
                  <a:srgbClr val="00AF50"/>
                </a:solidFill>
                <a:latin typeface="Times New Roman"/>
                <a:cs typeface="Times New Roman"/>
              </a:rPr>
              <a:t>V/s</a:t>
            </a:r>
            <a:r>
              <a:rPr b="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Big</a:t>
            </a:r>
            <a:r>
              <a:rPr b="0" spc="-1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Data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69391" y="2929127"/>
            <a:ext cx="8446008" cy="3624072"/>
            <a:chOff x="469391" y="2929127"/>
            <a:chExt cx="8446008" cy="3624072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391" y="3160775"/>
              <a:ext cx="4864608" cy="33924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5232" y="2929127"/>
              <a:ext cx="3630167" cy="316687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59740" y="1004061"/>
            <a:ext cx="7763509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81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How </a:t>
            </a:r>
            <a:r>
              <a:rPr sz="2400" b="1" spc="-15" dirty="0">
                <a:latin typeface="Calibri"/>
                <a:cs typeface="Calibri"/>
              </a:rPr>
              <a:t>to </a:t>
            </a:r>
            <a:r>
              <a:rPr sz="2400" b="1" spc="-5" dirty="0">
                <a:latin typeface="Calibri"/>
                <a:cs typeface="Calibri"/>
              </a:rPr>
              <a:t>manage very </a:t>
            </a:r>
            <a:r>
              <a:rPr sz="2400" b="1" spc="-10" dirty="0">
                <a:latin typeface="Calibri"/>
                <a:cs typeface="Calibri"/>
              </a:rPr>
              <a:t>large </a:t>
            </a:r>
            <a:r>
              <a:rPr sz="2400" b="1" spc="-5" dirty="0">
                <a:latin typeface="Calibri"/>
                <a:cs typeface="Calibri"/>
              </a:rPr>
              <a:t>amounts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spc="-20" dirty="0">
                <a:latin typeface="Calibri"/>
                <a:cs typeface="Calibri"/>
              </a:rPr>
              <a:t>data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extract </a:t>
            </a:r>
            <a:r>
              <a:rPr sz="2400" b="1" spc="-10" dirty="0">
                <a:solidFill>
                  <a:srgbClr val="C00000"/>
                </a:solidFill>
                <a:latin typeface="Calibri"/>
                <a:cs typeface="Calibri"/>
              </a:rPr>
              <a:t>value </a:t>
            </a:r>
            <a:r>
              <a:rPr sz="2400" b="1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Calibri"/>
                <a:cs typeface="Calibri"/>
              </a:rPr>
              <a:t>knowledge</a:t>
            </a:r>
            <a:r>
              <a:rPr sz="2400" b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from </a:t>
            </a:r>
            <a:r>
              <a:rPr sz="2400" b="1" spc="-5" dirty="0">
                <a:latin typeface="Calibri"/>
                <a:cs typeface="Calibri"/>
              </a:rPr>
              <a:t>them?</a:t>
            </a:r>
            <a:endParaRPr sz="2400" dirty="0">
              <a:latin typeface="Calibri"/>
              <a:cs typeface="Calibri"/>
            </a:endParaRPr>
          </a:p>
          <a:p>
            <a:pPr marR="900430" algn="ctr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Big</a:t>
            </a:r>
            <a:r>
              <a:rPr sz="18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Data</a:t>
            </a:r>
            <a:r>
              <a:rPr sz="1800" spc="-1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Arial MT"/>
                <a:cs typeface="Arial MT"/>
              </a:rPr>
              <a:t>Mining</a:t>
            </a: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latin typeface="Calibri"/>
                <a:cs typeface="Calibri"/>
              </a:rPr>
              <a:t>Big </a:t>
            </a:r>
            <a:r>
              <a:rPr sz="2400" b="1" spc="-20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b="1" dirty="0">
                <a:latin typeface="Calibri"/>
                <a:cs typeface="Calibri"/>
              </a:rPr>
              <a:t>asset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dirty="0">
                <a:latin typeface="Calibri"/>
                <a:cs typeface="Calibri"/>
              </a:rPr>
              <a:t>mining is the </a:t>
            </a:r>
            <a:r>
              <a:rPr sz="2400" spc="-5" dirty="0">
                <a:latin typeface="Calibri"/>
                <a:cs typeface="Calibri"/>
              </a:rPr>
              <a:t>"</a:t>
            </a:r>
            <a:r>
              <a:rPr sz="2400" b="1" spc="-5" dirty="0">
                <a:latin typeface="Calibri"/>
                <a:cs typeface="Calibri"/>
              </a:rPr>
              <a:t>handler</a:t>
            </a:r>
            <a:r>
              <a:rPr sz="2400" spc="-5" dirty="0">
                <a:latin typeface="Calibri"/>
                <a:cs typeface="Calibri"/>
              </a:rPr>
              <a:t>" </a:t>
            </a:r>
            <a:r>
              <a:rPr sz="2400" spc="-10" dirty="0">
                <a:latin typeface="Calibri"/>
                <a:cs typeface="Calibri"/>
              </a:rPr>
              <a:t>of that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provide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beneficial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results.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616707" y="1780032"/>
            <a:ext cx="407034" cy="394970"/>
            <a:chOff x="2616707" y="1780032"/>
            <a:chExt cx="407034" cy="394970"/>
          </a:xfrm>
        </p:grpSpPr>
        <p:sp>
          <p:nvSpPr>
            <p:cNvPr id="15" name="object 15"/>
            <p:cNvSpPr/>
            <p:nvPr/>
          </p:nvSpPr>
          <p:spPr>
            <a:xfrm>
              <a:off x="2629661" y="1792986"/>
              <a:ext cx="381000" cy="368935"/>
            </a:xfrm>
            <a:custGeom>
              <a:avLst/>
              <a:gdLst/>
              <a:ahLst/>
              <a:cxnLst/>
              <a:rect l="l" t="t" r="r" b="b"/>
              <a:pathLst>
                <a:path w="381000" h="368935">
                  <a:moveTo>
                    <a:pt x="285750" y="0"/>
                  </a:moveTo>
                  <a:lnTo>
                    <a:pt x="95250" y="0"/>
                  </a:lnTo>
                  <a:lnTo>
                    <a:pt x="95250" y="184403"/>
                  </a:lnTo>
                  <a:lnTo>
                    <a:pt x="0" y="184403"/>
                  </a:lnTo>
                  <a:lnTo>
                    <a:pt x="190500" y="368808"/>
                  </a:lnTo>
                  <a:lnTo>
                    <a:pt x="381000" y="184403"/>
                  </a:lnTo>
                  <a:lnTo>
                    <a:pt x="285750" y="18440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29661" y="1792986"/>
              <a:ext cx="381000" cy="368935"/>
            </a:xfrm>
            <a:custGeom>
              <a:avLst/>
              <a:gdLst/>
              <a:ahLst/>
              <a:cxnLst/>
              <a:rect l="l" t="t" r="r" b="b"/>
              <a:pathLst>
                <a:path w="381000" h="368935">
                  <a:moveTo>
                    <a:pt x="0" y="184403"/>
                  </a:moveTo>
                  <a:lnTo>
                    <a:pt x="95250" y="184403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184403"/>
                  </a:lnTo>
                  <a:lnTo>
                    <a:pt x="381000" y="184403"/>
                  </a:lnTo>
                  <a:lnTo>
                    <a:pt x="190500" y="368808"/>
                  </a:lnTo>
                  <a:lnTo>
                    <a:pt x="0" y="184403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808" y="79854"/>
            <a:ext cx="780285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latin typeface="Arial"/>
                <a:cs typeface="Arial"/>
              </a:rPr>
              <a:t>What’s</a:t>
            </a:r>
            <a:r>
              <a:rPr spc="-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driving</a:t>
            </a:r>
            <a:r>
              <a:rPr spc="-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Big</a:t>
            </a:r>
            <a:r>
              <a:rPr spc="-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Data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996" y="1237754"/>
            <a:ext cx="192557" cy="206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196" y="1786394"/>
            <a:ext cx="192557" cy="2064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196" y="2335034"/>
            <a:ext cx="192557" cy="2064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196" y="2883674"/>
            <a:ext cx="192557" cy="206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996" y="3432187"/>
            <a:ext cx="192557" cy="2064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8" y="3863479"/>
            <a:ext cx="192557" cy="2064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8" y="4229239"/>
            <a:ext cx="192557" cy="2064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8" y="4594999"/>
            <a:ext cx="192557" cy="2064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8" y="4960759"/>
            <a:ext cx="192557" cy="2064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8" y="5326646"/>
            <a:ext cx="192557" cy="20647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3808" y="5692342"/>
            <a:ext cx="192557" cy="20647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673100" y="943102"/>
            <a:ext cx="6486525" cy="502983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sz="2400" b="1" dirty="0">
                <a:latin typeface="Times New Roman"/>
                <a:cs typeface="Times New Roman"/>
              </a:rPr>
              <a:t>Complexity</a:t>
            </a:r>
            <a:endParaRPr sz="2400" dirty="0">
              <a:latin typeface="Times New Roman"/>
              <a:cs typeface="Times New Roman"/>
            </a:endParaRPr>
          </a:p>
          <a:p>
            <a:pPr marL="466725" marR="1319530">
              <a:lnSpc>
                <a:spcPct val="150000"/>
              </a:lnSpc>
            </a:pPr>
            <a:r>
              <a:rPr sz="2400" spc="-5" dirty="0">
                <a:latin typeface="Times New Roman"/>
                <a:cs typeface="Times New Roman"/>
              </a:rPr>
              <a:t>Optimizations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dirty="0">
                <a:latin typeface="Times New Roman"/>
                <a:cs typeface="Times New Roman"/>
              </a:rPr>
              <a:t>predictive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 statistical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</a:t>
            </a:r>
          </a:p>
          <a:p>
            <a:pPr marL="466725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Times New Roman"/>
                <a:cs typeface="Times New Roman"/>
              </a:rPr>
              <a:t>Querying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reporting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Times New Roman"/>
                <a:cs typeface="Times New Roman"/>
              </a:rPr>
              <a:t>Business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spc="-225" dirty="0">
                <a:latin typeface="Times New Roman"/>
                <a:cs typeface="Times New Roman"/>
              </a:rPr>
              <a:t>V</a:t>
            </a:r>
            <a:r>
              <a:rPr sz="2400" b="1" dirty="0">
                <a:latin typeface="Times New Roman"/>
                <a:cs typeface="Times New Roman"/>
              </a:rPr>
              <a:t>alue</a:t>
            </a:r>
            <a:r>
              <a:rPr sz="2400" b="1" spc="-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–</a:t>
            </a:r>
            <a:r>
              <a:rPr sz="2400" b="1" spc="-1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</a:t>
            </a:r>
            <a:r>
              <a:rPr sz="2400" b="1" spc="-10" dirty="0">
                <a:latin typeface="Times New Roman"/>
                <a:cs typeface="Times New Roman"/>
              </a:rPr>
              <a:t>p</a:t>
            </a:r>
            <a:r>
              <a:rPr sz="2400" b="1" dirty="0">
                <a:latin typeface="Times New Roman"/>
                <a:cs typeface="Times New Roman"/>
              </a:rPr>
              <a:t>plica</a:t>
            </a:r>
            <a:r>
              <a:rPr sz="2400" b="1" spc="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ion</a:t>
            </a:r>
            <a:endParaRPr sz="2400" dirty="0">
              <a:latin typeface="Times New Roman"/>
              <a:cs typeface="Times New Roman"/>
            </a:endParaRPr>
          </a:p>
          <a:p>
            <a:pPr marL="413384" marR="59055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latin typeface="Times New Roman"/>
                <a:cs typeface="Times New Roman"/>
              </a:rPr>
              <a:t>Querying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and</a:t>
            </a:r>
            <a:r>
              <a:rPr sz="2400" dirty="0">
                <a:latin typeface="Times New Roman"/>
                <a:cs typeface="Times New Roman"/>
              </a:rPr>
              <a:t> reporting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mining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Crime </a:t>
            </a:r>
            <a:r>
              <a:rPr sz="2400" dirty="0">
                <a:latin typeface="Times New Roman"/>
                <a:cs typeface="Times New Roman"/>
              </a:rPr>
              <a:t>Prevention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Los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Angeles</a:t>
            </a:r>
            <a:endParaRPr sz="2400" dirty="0">
              <a:latin typeface="Times New Roman"/>
              <a:cs typeface="Times New Roman"/>
            </a:endParaRPr>
          </a:p>
          <a:p>
            <a:pPr marL="413384">
              <a:lnSpc>
                <a:spcPct val="100000"/>
              </a:lnSpc>
            </a:pPr>
            <a:r>
              <a:rPr sz="2400" spc="-2400" dirty="0">
                <a:latin typeface="Times New Roman"/>
                <a:cs typeface="Times New Roman"/>
              </a:rPr>
              <a:t>—</a:t>
            </a:r>
            <a:r>
              <a:rPr sz="2400" dirty="0">
                <a:latin typeface="Times New Roman"/>
                <a:cs typeface="Times New Roman"/>
              </a:rPr>
              <a:t>Diagnos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ea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genetic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spc="-5" dirty="0">
                <a:latin typeface="Times New Roman"/>
                <a:cs typeface="Times New Roman"/>
              </a:rPr>
              <a:t>ases</a:t>
            </a:r>
            <a:endParaRPr sz="2400" dirty="0">
              <a:latin typeface="Times New Roman"/>
              <a:cs typeface="Times New Roman"/>
            </a:endParaRPr>
          </a:p>
          <a:p>
            <a:pPr marL="413384">
              <a:lnSpc>
                <a:spcPct val="100000"/>
              </a:lnSpc>
            </a:pPr>
            <a:r>
              <a:rPr sz="2400" spc="-2405" dirty="0">
                <a:latin typeface="Times New Roman"/>
                <a:cs typeface="Times New Roman"/>
              </a:rPr>
              <a:t>—</a:t>
            </a:r>
            <a:r>
              <a:rPr sz="2400" dirty="0">
                <a:latin typeface="Times New Roman"/>
                <a:cs typeface="Times New Roman"/>
              </a:rPr>
              <a:t>Inves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ents 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f</a:t>
            </a:r>
            <a:r>
              <a:rPr sz="2400" dirty="0">
                <a:latin typeface="Times New Roman"/>
                <a:cs typeface="Times New Roman"/>
              </a:rPr>
              <a:t>inanc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sector</a:t>
            </a:r>
          </a:p>
          <a:p>
            <a:pPr marL="413384">
              <a:lnSpc>
                <a:spcPct val="100000"/>
              </a:lnSpc>
            </a:pPr>
            <a:r>
              <a:rPr sz="2400" spc="-2400" dirty="0">
                <a:latin typeface="Times New Roman"/>
                <a:cs typeface="Times New Roman"/>
              </a:rPr>
              <a:t>—</a:t>
            </a:r>
            <a:r>
              <a:rPr sz="2400" dirty="0">
                <a:latin typeface="Times New Roman"/>
                <a:cs typeface="Times New Roman"/>
              </a:rPr>
              <a:t>Genera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pe</a:t>
            </a:r>
            <a:r>
              <a:rPr sz="2400" spc="-5" dirty="0">
                <a:latin typeface="Times New Roman"/>
                <a:cs typeface="Times New Roman"/>
              </a:rPr>
              <a:t>rs</a:t>
            </a:r>
            <a:r>
              <a:rPr sz="2400" dirty="0">
                <a:latin typeface="Times New Roman"/>
                <a:cs typeface="Times New Roman"/>
              </a:rPr>
              <a:t>onal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zed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sing</a:t>
            </a:r>
          </a:p>
          <a:p>
            <a:pPr marL="413384">
              <a:lnSpc>
                <a:spcPct val="100000"/>
              </a:lnSpc>
            </a:pPr>
            <a:r>
              <a:rPr sz="2400" spc="-2400" dirty="0">
                <a:latin typeface="Times New Roman"/>
                <a:cs typeface="Times New Roman"/>
              </a:rPr>
              <a:t>—</a:t>
            </a:r>
            <a:r>
              <a:rPr sz="2400" dirty="0">
                <a:latin typeface="Times New Roman"/>
                <a:cs typeface="Times New Roman"/>
              </a:rPr>
              <a:t>Astrono</a:t>
            </a:r>
            <a:r>
              <a:rPr sz="2400" spc="-1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ic</a:t>
            </a:r>
            <a:r>
              <a:rPr sz="2400" spc="5" dirty="0">
                <a:latin typeface="Times New Roman"/>
                <a:cs typeface="Times New Roman"/>
              </a:rPr>
              <a:t>a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5" dirty="0">
                <a:latin typeface="Times New Roman"/>
                <a:cs typeface="Times New Roman"/>
              </a:rPr>
              <a:t>ies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76805"/>
            <a:ext cx="78463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Why</a:t>
            </a:r>
            <a:r>
              <a:rPr b="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Big</a:t>
            </a:r>
            <a:r>
              <a:rPr b="0" spc="-3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Data</a:t>
            </a:r>
            <a:r>
              <a:rPr b="0" spc="-3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b="0" dirty="0">
                <a:solidFill>
                  <a:srgbClr val="00AF50"/>
                </a:solidFill>
                <a:latin typeface="Times New Roman"/>
                <a:cs typeface="Times New Roman"/>
              </a:rPr>
              <a:t>Mining?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1271847"/>
            <a:ext cx="228752" cy="240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2552007"/>
            <a:ext cx="228752" cy="240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266" y="3832040"/>
            <a:ext cx="228752" cy="24039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3540" y="930300"/>
            <a:ext cx="8340725" cy="450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145" indent="336550">
              <a:lnSpc>
                <a:spcPct val="150000"/>
              </a:lnSpc>
              <a:spcBef>
                <a:spcPts val="100"/>
              </a:spcBef>
            </a:pPr>
            <a:r>
              <a:rPr sz="2800" b="1" spc="-30" dirty="0">
                <a:latin typeface="Times New Roman"/>
                <a:cs typeface="Times New Roman"/>
              </a:rPr>
              <a:t>Technology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advances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now </a:t>
            </a:r>
            <a:r>
              <a:rPr sz="2800" spc="-10" dirty="0">
                <a:latin typeface="Times New Roman"/>
                <a:cs typeface="Times New Roman"/>
              </a:rPr>
              <a:t>make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 </a:t>
            </a:r>
            <a:r>
              <a:rPr sz="2800" dirty="0">
                <a:latin typeface="Times New Roman"/>
                <a:cs typeface="Times New Roman"/>
              </a:rPr>
              <a:t>possible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analyze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entire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sets and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not</a:t>
            </a:r>
            <a:r>
              <a:rPr sz="2800" spc="-5" dirty="0">
                <a:latin typeface="Times New Roman"/>
                <a:cs typeface="Times New Roman"/>
              </a:rPr>
              <a:t> just subsets.</a:t>
            </a:r>
            <a:endParaRPr sz="2800" dirty="0">
              <a:latin typeface="Times New Roman"/>
              <a:cs typeface="Times New Roman"/>
            </a:endParaRPr>
          </a:p>
          <a:p>
            <a:pPr marL="12700" marR="5080" indent="336550">
              <a:lnSpc>
                <a:spcPct val="150000"/>
              </a:lnSpc>
            </a:pPr>
            <a:r>
              <a:rPr sz="2800" b="1" spc="-5" dirty="0">
                <a:latin typeface="Times New Roman"/>
                <a:cs typeface="Times New Roman"/>
              </a:rPr>
              <a:t>Every </a:t>
            </a:r>
            <a:r>
              <a:rPr sz="2800" b="1" dirty="0">
                <a:latin typeface="Times New Roman"/>
                <a:cs typeface="Times New Roman"/>
              </a:rPr>
              <a:t>interaction </a:t>
            </a:r>
            <a:r>
              <a:rPr sz="2800" spc="-5" dirty="0">
                <a:latin typeface="Times New Roman"/>
                <a:cs typeface="Times New Roman"/>
              </a:rPr>
              <a:t>rather </a:t>
            </a:r>
            <a:r>
              <a:rPr sz="2800" dirty="0">
                <a:latin typeface="Times New Roman"/>
                <a:cs typeface="Times New Roman"/>
              </a:rPr>
              <a:t>than </a:t>
            </a:r>
            <a:r>
              <a:rPr sz="2800" spc="-5" dirty="0">
                <a:latin typeface="Times New Roman"/>
                <a:cs typeface="Times New Roman"/>
              </a:rPr>
              <a:t>just every transaction </a:t>
            </a:r>
            <a:r>
              <a:rPr sz="2800" spc="-10" dirty="0">
                <a:latin typeface="Times New Roman"/>
                <a:cs typeface="Times New Roman"/>
              </a:rPr>
              <a:t>can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analyzed.</a:t>
            </a:r>
            <a:endParaRPr sz="2800" dirty="0">
              <a:latin typeface="Times New Roman"/>
              <a:cs typeface="Times New Roman"/>
            </a:endParaRPr>
          </a:p>
          <a:p>
            <a:pPr marL="12700" marR="1002665" indent="336550">
              <a:lnSpc>
                <a:spcPct val="150000"/>
              </a:lnSpc>
              <a:spcBef>
                <a:spcPts val="5"/>
              </a:spcBef>
            </a:pPr>
            <a:r>
              <a:rPr sz="2800" b="1" dirty="0">
                <a:latin typeface="Times New Roman"/>
                <a:cs typeface="Times New Roman"/>
              </a:rPr>
              <a:t>Analysis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of</a:t>
            </a:r>
            <a:r>
              <a:rPr sz="2800" b="1" spc="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multi-structured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data</a:t>
            </a:r>
            <a:r>
              <a:rPr sz="2800" b="1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produce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additional </a:t>
            </a:r>
            <a:r>
              <a:rPr sz="2800" dirty="0">
                <a:latin typeface="Times New Roman"/>
                <a:cs typeface="Times New Roman"/>
              </a:rPr>
              <a:t>insight for </a:t>
            </a:r>
            <a:r>
              <a:rPr sz="2800" spc="-5" dirty="0">
                <a:latin typeface="Times New Roman"/>
                <a:cs typeface="Times New Roman"/>
              </a:rPr>
              <a:t>making smart decisions from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organizations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point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view.</a:t>
            </a:r>
            <a:endParaRPr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42" y="86961"/>
            <a:ext cx="860691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solidFill>
                  <a:srgbClr val="00AF50"/>
                </a:solidFill>
              </a:rPr>
              <a:t>Technology</a:t>
            </a:r>
            <a:r>
              <a:rPr spc="-15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for</a:t>
            </a:r>
            <a:r>
              <a:rPr spc="-65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Big</a:t>
            </a:r>
            <a:r>
              <a:rPr spc="-15" dirty="0">
                <a:solidFill>
                  <a:srgbClr val="00AF50"/>
                </a:solidFill>
              </a:rPr>
              <a:t> </a:t>
            </a:r>
            <a:r>
              <a:rPr dirty="0">
                <a:solidFill>
                  <a:srgbClr val="00AF50"/>
                </a:solidFill>
              </a:rPr>
              <a:t>Data</a:t>
            </a:r>
            <a:r>
              <a:rPr spc="-220" dirty="0">
                <a:solidFill>
                  <a:srgbClr val="00AF50"/>
                </a:solidFill>
              </a:rPr>
              <a:t> </a:t>
            </a:r>
            <a:r>
              <a:rPr spc="-5" dirty="0">
                <a:solidFill>
                  <a:srgbClr val="00AF50"/>
                </a:solidFill>
              </a:rPr>
              <a:t>Analytics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183" y="1202136"/>
            <a:ext cx="169392" cy="1725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183" y="2116536"/>
            <a:ext cx="169392" cy="1725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183" y="3030936"/>
            <a:ext cx="169392" cy="1725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183" y="4402409"/>
            <a:ext cx="169392" cy="1725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2183" y="5316809"/>
            <a:ext cx="169392" cy="1725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83540" y="954969"/>
            <a:ext cx="8220075" cy="50565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254635">
              <a:lnSpc>
                <a:spcPct val="100000"/>
              </a:lnSpc>
              <a:spcBef>
                <a:spcPts val="1305"/>
              </a:spcBef>
            </a:pPr>
            <a:r>
              <a:rPr sz="2000" b="1" spc="-5" dirty="0">
                <a:latin typeface="Times New Roman"/>
                <a:cs typeface="Times New Roman"/>
              </a:rPr>
              <a:t>Horizontal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scaling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involves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distributing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workload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across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multiple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independent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improve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capability.</a:t>
            </a:r>
            <a:endParaRPr sz="2000" dirty="0">
              <a:latin typeface="Times New Roman"/>
              <a:cs typeface="Times New Roman"/>
            </a:endParaRPr>
          </a:p>
          <a:p>
            <a:pPr marL="12700" marR="610235" indent="241935">
              <a:lnSpc>
                <a:spcPts val="3600"/>
              </a:lnSpc>
              <a:spcBef>
                <a:spcPts val="320"/>
              </a:spcBef>
            </a:pPr>
            <a:r>
              <a:rPr sz="2000" b="1" spc="-25" dirty="0">
                <a:latin typeface="Times New Roman"/>
                <a:cs typeface="Times New Roman"/>
              </a:rPr>
              <a:t>Vertical </a:t>
            </a:r>
            <a:r>
              <a:rPr sz="2000" b="1" dirty="0">
                <a:latin typeface="Times New Roman"/>
                <a:cs typeface="Times New Roman"/>
              </a:rPr>
              <a:t>Scaling </a:t>
            </a:r>
            <a:r>
              <a:rPr sz="2000" dirty="0">
                <a:latin typeface="Times New Roman"/>
                <a:cs typeface="Times New Roman"/>
              </a:rPr>
              <a:t>involves installing </a:t>
            </a:r>
            <a:r>
              <a:rPr sz="2000" spc="-5" dirty="0">
                <a:latin typeface="Times New Roman"/>
                <a:cs typeface="Times New Roman"/>
              </a:rPr>
              <a:t>more </a:t>
            </a:r>
            <a:r>
              <a:rPr sz="2000" dirty="0">
                <a:latin typeface="Times New Roman"/>
                <a:cs typeface="Times New Roman"/>
              </a:rPr>
              <a:t>processors, </a:t>
            </a:r>
            <a:r>
              <a:rPr sz="2000" spc="-5" dirty="0">
                <a:latin typeface="Times New Roman"/>
                <a:cs typeface="Times New Roman"/>
              </a:rPr>
              <a:t>more memory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faster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hardware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typically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within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single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server.</a:t>
            </a:r>
            <a:endParaRPr sz="2000" dirty="0">
              <a:latin typeface="Times New Roman"/>
              <a:cs typeface="Times New Roman"/>
            </a:endParaRPr>
          </a:p>
          <a:p>
            <a:pPr marL="12700" marR="5080" indent="241935">
              <a:lnSpc>
                <a:spcPts val="3600"/>
              </a:lnSpc>
              <a:spcBef>
                <a:spcPts val="5"/>
              </a:spcBef>
            </a:pPr>
            <a:r>
              <a:rPr sz="2000" b="1" dirty="0">
                <a:latin typeface="Times New Roman"/>
                <a:cs typeface="Times New Roman"/>
              </a:rPr>
              <a:t>Peer to Peer Network </a:t>
            </a:r>
            <a:r>
              <a:rPr sz="2000" dirty="0">
                <a:latin typeface="Times New Roman"/>
                <a:cs typeface="Times New Roman"/>
              </a:rPr>
              <a:t>is decentralized and distributed network architecture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involve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millions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machines</a:t>
            </a:r>
            <a:r>
              <a:rPr sz="2000" dirty="0">
                <a:latin typeface="Times New Roman"/>
                <a:cs typeface="Times New Roman"/>
              </a:rPr>
              <a:t> (peers)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connected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network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serve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consume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2000" dirty="0">
                <a:latin typeface="Times New Roman"/>
                <a:cs typeface="Times New Roman"/>
              </a:rPr>
              <a:t>resources.</a:t>
            </a:r>
          </a:p>
          <a:p>
            <a:pPr marL="254635">
              <a:lnSpc>
                <a:spcPct val="100000"/>
              </a:lnSpc>
              <a:spcBef>
                <a:spcPts val="1200"/>
              </a:spcBef>
            </a:pPr>
            <a:r>
              <a:rPr sz="2000" b="1" dirty="0">
                <a:latin typeface="Times New Roman"/>
                <a:cs typeface="Times New Roman"/>
              </a:rPr>
              <a:t>Message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passing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Interface(MPI)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communication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scheme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used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5" dirty="0">
                <a:latin typeface="Times New Roman"/>
                <a:cs typeface="Times New Roman"/>
              </a:rPr>
              <a:t>communicate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exchange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between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peers.</a:t>
            </a:r>
          </a:p>
          <a:p>
            <a:pPr marL="12700" marR="1211580" indent="241935">
              <a:lnSpc>
                <a:spcPct val="150000"/>
              </a:lnSpc>
              <a:spcBef>
                <a:spcPts val="5"/>
              </a:spcBef>
            </a:pPr>
            <a:r>
              <a:rPr sz="2000" b="1" spc="-5" dirty="0">
                <a:latin typeface="Times New Roman"/>
                <a:cs typeface="Times New Roman"/>
              </a:rPr>
              <a:t>Broadcasting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messages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network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cheaper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but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aggregation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data/results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much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expensive.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312" y="76805"/>
            <a:ext cx="82078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Case</a:t>
            </a:r>
            <a:r>
              <a:rPr spc="-10" dirty="0"/>
              <a:t> </a:t>
            </a:r>
            <a:r>
              <a:rPr dirty="0"/>
              <a:t>Study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5" dirty="0"/>
              <a:t> Solutions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311" y="1244444"/>
            <a:ext cx="199620" cy="1919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511" y="1747364"/>
            <a:ext cx="199620" cy="1919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9415" y="2253430"/>
            <a:ext cx="187325" cy="1887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614" y="2756350"/>
            <a:ext cx="187325" cy="1887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814" y="3259143"/>
            <a:ext cx="187325" cy="18877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814" y="3762190"/>
            <a:ext cx="187325" cy="1887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763" y="971274"/>
            <a:ext cx="7552055" cy="354774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425"/>
              </a:spcBef>
            </a:pPr>
            <a:r>
              <a:rPr sz="2200" b="1" spc="-5" dirty="0">
                <a:latin typeface="Times New Roman"/>
                <a:cs typeface="Times New Roman"/>
              </a:rPr>
              <a:t>Case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dirty="0">
                <a:latin typeface="Times New Roman"/>
                <a:cs typeface="Times New Roman"/>
              </a:rPr>
              <a:t>Study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1</a:t>
            </a:r>
            <a:endParaRPr sz="2200" dirty="0">
              <a:latin typeface="Times New Roman"/>
              <a:cs typeface="Times New Roman"/>
            </a:endParaRPr>
          </a:p>
          <a:p>
            <a:pPr marL="488315">
              <a:lnSpc>
                <a:spcPct val="100000"/>
              </a:lnSpc>
              <a:spcBef>
                <a:spcPts val="1325"/>
              </a:spcBef>
            </a:pPr>
            <a:r>
              <a:rPr sz="2200" spc="-25" dirty="0">
                <a:latin typeface="Times New Roman"/>
                <a:cs typeface="Times New Roman"/>
              </a:rPr>
              <a:t>Wordcount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Example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b="1" spc="-5" dirty="0">
                <a:latin typeface="Times New Roman"/>
                <a:cs typeface="Times New Roman"/>
              </a:rPr>
              <a:t>Case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Study</a:t>
            </a:r>
            <a:r>
              <a:rPr sz="2200" b="1" spc="-2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2</a:t>
            </a:r>
            <a:endParaRPr sz="2200" dirty="0">
              <a:latin typeface="Times New Roman"/>
              <a:cs typeface="Times New Roman"/>
            </a:endParaRPr>
          </a:p>
          <a:p>
            <a:pPr marL="488315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latin typeface="Times New Roman"/>
                <a:cs typeface="Times New Roman"/>
              </a:rPr>
              <a:t>Clickstream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Example</a:t>
            </a:r>
            <a:endParaRPr sz="2200" dirty="0">
              <a:latin typeface="Times New Roman"/>
              <a:cs typeface="Times New Roman"/>
            </a:endParaRPr>
          </a:p>
          <a:p>
            <a:pPr marL="887730" marR="5080">
              <a:lnSpc>
                <a:spcPct val="150000"/>
              </a:lnSpc>
            </a:pPr>
            <a:r>
              <a:rPr sz="2200" spc="-30" dirty="0">
                <a:latin typeface="Times New Roman"/>
                <a:cs typeface="Times New Roman"/>
              </a:rPr>
              <a:t>Website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informs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public about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various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products and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services </a:t>
            </a:r>
            <a:r>
              <a:rPr sz="2200" spc="-53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Clickstream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data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generated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when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customers/visitors 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interact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thorugh website.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6598" y="193294"/>
            <a:ext cx="4830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Introduction</a:t>
            </a:r>
            <a:r>
              <a:rPr sz="3600" b="1" spc="-5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to</a:t>
            </a:r>
            <a:r>
              <a:rPr sz="3600" b="1" spc="-3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Big</a:t>
            </a:r>
            <a:r>
              <a:rPr sz="3600" b="1" spc="-3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Data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200" y="3962400"/>
            <a:ext cx="7883652" cy="2590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536" y="1144481"/>
            <a:ext cx="269595" cy="23461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49300" y="1006551"/>
            <a:ext cx="38277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When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become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“Big”?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8506" y="1541628"/>
            <a:ext cx="6621692" cy="232106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7433" y="254253"/>
            <a:ext cx="40011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>
                <a:solidFill>
                  <a:srgbClr val="00AF50"/>
                </a:solidFill>
                <a:latin typeface="Times New Roman"/>
                <a:cs typeface="Times New Roman"/>
              </a:rPr>
              <a:t>Word</a:t>
            </a:r>
            <a:r>
              <a:rPr sz="3600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AF50"/>
                </a:solidFill>
                <a:latin typeface="Times New Roman"/>
                <a:cs typeface="Times New Roman"/>
              </a:rPr>
              <a:t>Count</a:t>
            </a:r>
            <a:r>
              <a:rPr sz="3600" spc="-4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00AF50"/>
                </a:solidFill>
                <a:latin typeface="Times New Roman"/>
                <a:cs typeface="Times New Roman"/>
              </a:rPr>
              <a:t>Example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1460726"/>
            <a:ext cx="8585461" cy="50414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996" y="1120406"/>
            <a:ext cx="192557" cy="20647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73100" y="1008075"/>
            <a:ext cx="46215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MapReduce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(Data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engine)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66800" y="79853"/>
            <a:ext cx="101193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59" y="1335712"/>
            <a:ext cx="21717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9" y="1897478"/>
            <a:ext cx="180975" cy="1887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211" y="2292194"/>
            <a:ext cx="199620" cy="1919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314" y="2738824"/>
            <a:ext cx="187325" cy="1887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314" y="3241744"/>
            <a:ext cx="187325" cy="1887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1997" y="1000688"/>
            <a:ext cx="5344795" cy="2997835"/>
          </a:xfrm>
          <a:prstGeom prst="rect">
            <a:avLst/>
          </a:prstGeom>
        </p:spPr>
        <p:txBody>
          <a:bodyPr vert="horz" wrap="square" lIns="0" tIns="227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600" b="1" dirty="0">
                <a:latin typeface="Times New Roman"/>
                <a:cs typeface="Times New Roman"/>
              </a:rPr>
              <a:t>Application</a:t>
            </a:r>
            <a:r>
              <a:rPr sz="2600" b="1" spc="-2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in</a:t>
            </a:r>
            <a:r>
              <a:rPr sz="2600" b="1" spc="-10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Diverse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Sectors</a:t>
            </a:r>
            <a:endParaRPr sz="2600" dirty="0">
              <a:latin typeface="Times New Roman"/>
              <a:cs typeface="Times New Roman"/>
            </a:endParaRPr>
          </a:p>
          <a:p>
            <a:pPr marL="438784">
              <a:lnSpc>
                <a:spcPct val="100000"/>
              </a:lnSpc>
              <a:spcBef>
                <a:spcPts val="1425"/>
              </a:spcBef>
            </a:pPr>
            <a:r>
              <a:rPr sz="2200" spc="-5" dirty="0">
                <a:latin typeface="Times New Roman"/>
                <a:cs typeface="Times New Roman"/>
              </a:rPr>
              <a:t>Crime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Prevention</a:t>
            </a:r>
            <a:endParaRPr sz="2200" dirty="0">
              <a:latin typeface="Times New Roman"/>
              <a:cs typeface="Times New Roman"/>
            </a:endParaRPr>
          </a:p>
          <a:p>
            <a:pPr marL="386080">
              <a:lnSpc>
                <a:spcPct val="100000"/>
              </a:lnSpc>
              <a:spcBef>
                <a:spcPts val="470"/>
              </a:spcBef>
            </a:pPr>
            <a:r>
              <a:rPr sz="2200" spc="-170" dirty="0">
                <a:latin typeface="Times New Roman"/>
                <a:cs typeface="Times New Roman"/>
              </a:rPr>
              <a:t>Diagnosis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and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treatment</a:t>
            </a:r>
            <a:r>
              <a:rPr sz="2200" spc="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genetic diseases</a:t>
            </a:r>
            <a:endParaRPr sz="2200" dirty="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850"/>
              </a:spcBef>
            </a:pPr>
            <a:r>
              <a:rPr sz="2200" spc="-140" dirty="0">
                <a:latin typeface="Times New Roman"/>
                <a:cs typeface="Times New Roman"/>
              </a:rPr>
              <a:t>Investments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financial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sector</a:t>
            </a:r>
            <a:endParaRPr sz="2200" dirty="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320"/>
              </a:spcBef>
            </a:pPr>
            <a:r>
              <a:rPr sz="2200" spc="-155" dirty="0">
                <a:latin typeface="Times New Roman"/>
                <a:cs typeface="Times New Roman"/>
              </a:rPr>
              <a:t>Generation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personalized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advertising</a:t>
            </a:r>
            <a:endParaRPr sz="2200" dirty="0">
              <a:latin typeface="Times New Roman"/>
              <a:cs typeface="Times New Roman"/>
            </a:endParaRPr>
          </a:p>
          <a:p>
            <a:pPr marL="372110">
              <a:lnSpc>
                <a:spcPct val="100000"/>
              </a:lnSpc>
              <a:spcBef>
                <a:spcPts val="1320"/>
              </a:spcBef>
            </a:pPr>
            <a:r>
              <a:rPr sz="2200" spc="-5">
                <a:latin typeface="Times New Roman"/>
                <a:cs typeface="Times New Roman"/>
              </a:rPr>
              <a:t>Astro</a:t>
            </a:r>
            <a:r>
              <a:rPr sz="2200">
                <a:latin typeface="Times New Roman"/>
                <a:cs typeface="Times New Roman"/>
              </a:rPr>
              <a:t>n</a:t>
            </a:r>
            <a:r>
              <a:rPr sz="2200" spc="-5">
                <a:latin typeface="Times New Roman"/>
                <a:cs typeface="Times New Roman"/>
              </a:rPr>
              <a:t>o</a:t>
            </a:r>
            <a:r>
              <a:rPr sz="2200" spc="-20">
                <a:latin typeface="Times New Roman"/>
                <a:cs typeface="Times New Roman"/>
              </a:rPr>
              <a:t>m</a:t>
            </a:r>
            <a:r>
              <a:rPr sz="2200" spc="-5">
                <a:latin typeface="Times New Roman"/>
                <a:cs typeface="Times New Roman"/>
              </a:rPr>
              <a:t>ical</a:t>
            </a:r>
            <a:r>
              <a:rPr sz="2200" spc="5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discoveries</a:t>
            </a:r>
            <a:endParaRPr sz="2200" dirty="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314" y="3744664"/>
            <a:ext cx="187325" cy="188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831471" y="50897"/>
            <a:ext cx="98145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373" y="1221977"/>
            <a:ext cx="288174" cy="2623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0389" y="1086053"/>
            <a:ext cx="16033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/>
                <a:cs typeface="Times New Roman"/>
              </a:rPr>
              <a:t>Use</a:t>
            </a:r>
            <a:r>
              <a:rPr sz="3000" spc="-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Cases</a:t>
            </a:r>
            <a:endParaRPr sz="3000">
              <a:latin typeface="Times New Roman"/>
              <a:cs typeface="Times New Roman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69866"/>
              </p:ext>
            </p:extLst>
          </p:nvPr>
        </p:nvGraphicFramePr>
        <p:xfrm>
          <a:off x="450850" y="1898650"/>
          <a:ext cx="8495663" cy="3658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0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016">
                <a:tc>
                  <a:txBody>
                    <a:bodyPr/>
                    <a:lstStyle/>
                    <a:p>
                      <a:pPr marL="518795">
                        <a:lnSpc>
                          <a:spcPts val="2350"/>
                        </a:lnSpc>
                        <a:spcBef>
                          <a:spcPts val="62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Sector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3060">
                        <a:lnSpc>
                          <a:spcPts val="2350"/>
                        </a:lnSpc>
                        <a:spcBef>
                          <a:spcPts val="62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Challenge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335">
                        <a:lnSpc>
                          <a:spcPts val="2350"/>
                        </a:lnSpc>
                        <a:spcBef>
                          <a:spcPts val="620"/>
                        </a:spcBef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5325">
                        <a:lnSpc>
                          <a:spcPts val="2350"/>
                        </a:lnSpc>
                        <a:spcBef>
                          <a:spcPts val="62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What’s</a:t>
                      </a: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Possible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ts val="235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Healthcare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marR="24257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Expensive</a:t>
                      </a:r>
                      <a:r>
                        <a:rPr sz="180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office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visits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marR="451484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Remote</a:t>
                      </a:r>
                      <a:r>
                        <a:rPr sz="1800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patient </a:t>
                      </a:r>
                      <a:r>
                        <a:rPr sz="1800" spc="-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monitoring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marR="84074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Preventive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care,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reduced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hospitalization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0016">
                <a:tc>
                  <a:txBody>
                    <a:bodyPr/>
                    <a:lstStyle/>
                    <a:p>
                      <a:pPr marL="6350">
                        <a:lnSpc>
                          <a:spcPts val="2350"/>
                        </a:lnSpc>
                        <a:spcBef>
                          <a:spcPts val="620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Manufacturing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7874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2100"/>
                        </a:lnSpc>
                        <a:spcBef>
                          <a:spcPts val="8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In-person</a:t>
                      </a:r>
                      <a:r>
                        <a:rPr sz="18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2100"/>
                        </a:lnSpc>
                        <a:spcBef>
                          <a:spcPts val="870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Product</a:t>
                      </a:r>
                      <a:r>
                        <a:rPr sz="18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sensors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>
                        <a:lnSpc>
                          <a:spcPts val="2100"/>
                        </a:lnSpc>
                        <a:spcBef>
                          <a:spcPts val="87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Automated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diagnosis,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support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1049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906">
                <a:tc>
                  <a:txBody>
                    <a:bodyPr/>
                    <a:lstStyle/>
                    <a:p>
                      <a:pPr marL="6350" marR="105410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Locat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000" spc="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000" spc="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sed  Services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2100"/>
                        </a:lnSpc>
                        <a:spcBef>
                          <a:spcPts val="157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position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marR="16573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Real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time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location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01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marR="39370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Geo-advertising,</a:t>
                      </a:r>
                      <a:r>
                        <a:rPr sz="1800" spc="-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traffic,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local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search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2101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ts val="2345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Public</a:t>
                      </a:r>
                      <a:r>
                        <a:rPr sz="20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Sector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Standardized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ts val="21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services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4160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ts val="21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Citizen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surveys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ts val="2100"/>
                        </a:lnSpc>
                      </a:pP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Tailored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services,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cost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reductions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ts val="234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Retail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marR="35242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One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size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fits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all </a:t>
                      </a:r>
                      <a:r>
                        <a:rPr sz="1800" spc="-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marketing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33985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ts val="2095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Social</a:t>
                      </a:r>
                      <a:r>
                        <a:rPr sz="18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media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50" dirty="0">
                        <a:latin typeface="Times New Roman"/>
                        <a:cs typeface="Times New Roman"/>
                      </a:endParaRPr>
                    </a:p>
                    <a:p>
                      <a:pPr marL="6985">
                        <a:lnSpc>
                          <a:spcPts val="2095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Sentiment</a:t>
                      </a:r>
                      <a:r>
                        <a:rPr sz="1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analysis</a:t>
                      </a:r>
                      <a:r>
                        <a:rPr sz="18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segmentation</a:t>
                      </a:r>
                    </a:p>
                  </a:txBody>
                  <a:tcPr marL="0" marR="0" marT="0" marB="0">
                    <a:lnL w="12700">
                      <a:solidFill>
                        <a:srgbClr val="BADFE2"/>
                      </a:solidFill>
                      <a:prstDash val="solid"/>
                    </a:lnL>
                    <a:lnR w="12700">
                      <a:solidFill>
                        <a:srgbClr val="BADFE2"/>
                      </a:solidFill>
                      <a:prstDash val="solid"/>
                    </a:lnR>
                    <a:lnT w="12700">
                      <a:solidFill>
                        <a:srgbClr val="BADFE2"/>
                      </a:solidFill>
                      <a:prstDash val="solid"/>
                    </a:lnT>
                    <a:lnB w="12700">
                      <a:solidFill>
                        <a:srgbClr val="BADFE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70562" y="129233"/>
            <a:ext cx="98145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59" y="1335712"/>
            <a:ext cx="21717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1802056"/>
            <a:ext cx="250651" cy="22791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833" y="2169709"/>
            <a:ext cx="162098" cy="1574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2472616"/>
            <a:ext cx="250651" cy="2279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833" y="2840268"/>
            <a:ext cx="162098" cy="1574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3143176"/>
            <a:ext cx="250651" cy="2279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833" y="3510829"/>
            <a:ext cx="162098" cy="1574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4088056"/>
            <a:ext cx="250651" cy="22791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833" y="4455709"/>
            <a:ext cx="162098" cy="1574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4758616"/>
            <a:ext cx="250651" cy="22791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833" y="5126268"/>
            <a:ext cx="162098" cy="1574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5703496"/>
            <a:ext cx="250651" cy="2279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10285" y="1172311"/>
            <a:ext cx="8159750" cy="511365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400" b="1" spc="-5" dirty="0">
                <a:latin typeface="Times New Roman"/>
                <a:cs typeface="Times New Roman"/>
              </a:rPr>
              <a:t>The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big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data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process</a:t>
            </a:r>
            <a:r>
              <a:rPr sz="2400" b="1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(to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make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effective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strategic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decisions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exploiting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5" dirty="0">
                <a:latin typeface="Times New Roman"/>
                <a:cs typeface="Times New Roman"/>
              </a:rPr>
              <a:t> availability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big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data)</a:t>
            </a:r>
          </a:p>
          <a:p>
            <a:pPr marL="469900">
              <a:lnSpc>
                <a:spcPct val="100000"/>
              </a:lnSpc>
              <a:spcBef>
                <a:spcPts val="595"/>
              </a:spcBef>
            </a:pPr>
            <a:r>
              <a:rPr sz="2600" dirty="0">
                <a:latin typeface="Times New Roman"/>
                <a:cs typeface="Times New Roman"/>
              </a:rPr>
              <a:t>Acquisition</a:t>
            </a:r>
          </a:p>
          <a:p>
            <a:pPr marL="842010">
              <a:lnSpc>
                <a:spcPts val="2145"/>
              </a:lnSpc>
              <a:spcBef>
                <a:spcPts val="35"/>
              </a:spcBef>
            </a:pPr>
            <a:r>
              <a:rPr sz="1800" spc="-105" dirty="0">
                <a:latin typeface="Times New Roman"/>
                <a:cs typeface="Times New Roman"/>
              </a:rPr>
              <a:t>Requires:—selection,—filtering,—Metadata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70" dirty="0">
                <a:latin typeface="Times New Roman"/>
                <a:cs typeface="Times New Roman"/>
              </a:rPr>
              <a:t>generation,—managing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provenance</a:t>
            </a:r>
          </a:p>
          <a:p>
            <a:pPr marL="487680">
              <a:lnSpc>
                <a:spcPts val="3105"/>
              </a:lnSpc>
            </a:pPr>
            <a:r>
              <a:rPr sz="2600" dirty="0">
                <a:latin typeface="Times New Roman"/>
                <a:cs typeface="Times New Roman"/>
              </a:rPr>
              <a:t>Extraction</a:t>
            </a:r>
          </a:p>
          <a:p>
            <a:pPr marL="842010">
              <a:lnSpc>
                <a:spcPts val="2145"/>
              </a:lnSpc>
              <a:spcBef>
                <a:spcPts val="30"/>
              </a:spcBef>
            </a:pPr>
            <a:r>
              <a:rPr sz="1800" spc="-55" dirty="0">
                <a:latin typeface="Times New Roman"/>
                <a:cs typeface="Times New Roman"/>
              </a:rPr>
              <a:t>Requires:—transformation,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normalization,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cleaning,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aggregation,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error handling</a:t>
            </a:r>
          </a:p>
          <a:p>
            <a:pPr marL="487680">
              <a:lnSpc>
                <a:spcPts val="3105"/>
              </a:lnSpc>
            </a:pPr>
            <a:r>
              <a:rPr sz="2600" dirty="0">
                <a:latin typeface="Times New Roman"/>
                <a:cs typeface="Times New Roman"/>
              </a:rPr>
              <a:t>Integration</a:t>
            </a:r>
          </a:p>
          <a:p>
            <a:pPr marL="842010" marR="657860">
              <a:lnSpc>
                <a:spcPct val="100000"/>
              </a:lnSpc>
              <a:spcBef>
                <a:spcPts val="30"/>
              </a:spcBef>
            </a:pPr>
            <a:r>
              <a:rPr sz="1800" dirty="0">
                <a:latin typeface="Times New Roman"/>
                <a:cs typeface="Times New Roman"/>
              </a:rPr>
              <a:t>Requires: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standardization,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conflict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management,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reconciliation,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mapping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definition</a:t>
            </a:r>
          </a:p>
          <a:p>
            <a:pPr marL="469900">
              <a:lnSpc>
                <a:spcPts val="3090"/>
              </a:lnSpc>
            </a:pPr>
            <a:r>
              <a:rPr sz="2600" dirty="0">
                <a:latin typeface="Times New Roman"/>
                <a:cs typeface="Times New Roman"/>
              </a:rPr>
              <a:t>Analysis</a:t>
            </a:r>
          </a:p>
          <a:p>
            <a:pPr marL="842010">
              <a:lnSpc>
                <a:spcPts val="2145"/>
              </a:lnSpc>
              <a:spcBef>
                <a:spcPts val="35"/>
              </a:spcBef>
            </a:pPr>
            <a:r>
              <a:rPr sz="1800" dirty="0">
                <a:latin typeface="Times New Roman"/>
                <a:cs typeface="Times New Roman"/>
              </a:rPr>
              <a:t>Requires: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exploration,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90" dirty="0">
                <a:latin typeface="Times New Roman"/>
                <a:cs typeface="Times New Roman"/>
              </a:rPr>
              <a:t>mining,—machine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60" dirty="0">
                <a:latin typeface="Times New Roman"/>
                <a:cs typeface="Times New Roman"/>
              </a:rPr>
              <a:t>learning,—visualization</a:t>
            </a:r>
            <a:endParaRPr sz="1800" dirty="0">
              <a:latin typeface="Times New Roman"/>
              <a:cs typeface="Times New Roman"/>
            </a:endParaRPr>
          </a:p>
          <a:p>
            <a:pPr marL="487680">
              <a:lnSpc>
                <a:spcPts val="3105"/>
              </a:lnSpc>
            </a:pPr>
            <a:r>
              <a:rPr sz="2600" dirty="0">
                <a:latin typeface="Times New Roman"/>
                <a:cs typeface="Times New Roman"/>
              </a:rPr>
              <a:t>Interpretation</a:t>
            </a:r>
          </a:p>
          <a:p>
            <a:pPr marL="842010">
              <a:lnSpc>
                <a:spcPct val="100000"/>
              </a:lnSpc>
              <a:spcBef>
                <a:spcPts val="35"/>
              </a:spcBef>
            </a:pPr>
            <a:r>
              <a:rPr sz="1800" dirty="0">
                <a:latin typeface="Times New Roman"/>
                <a:cs typeface="Times New Roman"/>
              </a:rPr>
              <a:t>Requires: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Knowledge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the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domain, Knowledge</a:t>
            </a:r>
            <a:r>
              <a:rPr sz="1800" dirty="0">
                <a:latin typeface="Times New Roman"/>
                <a:cs typeface="Times New Roman"/>
              </a:rPr>
              <a:t> 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provenance,</a:t>
            </a:r>
          </a:p>
          <a:p>
            <a:pPr marL="842010">
              <a:lnSpc>
                <a:spcPts val="2145"/>
              </a:lnSpc>
            </a:pPr>
            <a:r>
              <a:rPr sz="1800" dirty="0">
                <a:latin typeface="Times New Roman"/>
                <a:cs typeface="Times New Roman"/>
              </a:rPr>
              <a:t>Identification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patterns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interest,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Flexibility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process</a:t>
            </a:r>
          </a:p>
          <a:p>
            <a:pPr marL="487680">
              <a:lnSpc>
                <a:spcPts val="3105"/>
              </a:lnSpc>
            </a:pPr>
            <a:r>
              <a:rPr sz="2600" spc="-5" dirty="0">
                <a:latin typeface="Times New Roman"/>
                <a:cs typeface="Times New Roman"/>
              </a:rPr>
              <a:t>Decision</a:t>
            </a:r>
            <a:r>
              <a:rPr sz="2200" spc="-5" dirty="0">
                <a:latin typeface="Times New Roman"/>
                <a:cs typeface="Times New Roman"/>
              </a:rPr>
              <a:t>—</a:t>
            </a:r>
            <a:endParaRPr sz="2200" dirty="0">
              <a:latin typeface="Times New Roman"/>
              <a:cs typeface="Times New Roman"/>
            </a:endParaRPr>
          </a:p>
          <a:p>
            <a:pPr marL="842010">
              <a:lnSpc>
                <a:spcPct val="100000"/>
              </a:lnSpc>
              <a:spcBef>
                <a:spcPts val="30"/>
              </a:spcBef>
            </a:pPr>
            <a:r>
              <a:rPr sz="1800" dirty="0">
                <a:latin typeface="Times New Roman"/>
                <a:cs typeface="Times New Roman"/>
              </a:rPr>
              <a:t>Requires: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managerial </a:t>
            </a:r>
            <a:r>
              <a:rPr sz="1800" spc="-5" dirty="0">
                <a:latin typeface="Times New Roman"/>
                <a:cs typeface="Times New Roman"/>
              </a:rPr>
              <a:t>skills,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continuous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improvement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 the process</a:t>
            </a: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833" y="6071148"/>
            <a:ext cx="162098" cy="157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816866" y="113919"/>
            <a:ext cx="97383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339448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1933808"/>
            <a:ext cx="224790" cy="224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3716888"/>
            <a:ext cx="224790" cy="2241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7237" y="1017580"/>
            <a:ext cx="7864475" cy="359346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New</a:t>
            </a:r>
            <a:r>
              <a:rPr sz="26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Software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Stack</a:t>
            </a:r>
            <a:endParaRPr sz="2600" dirty="0">
              <a:latin typeface="Times New Roman"/>
              <a:cs typeface="Times New Roman"/>
            </a:endParaRPr>
          </a:p>
          <a:p>
            <a:pPr marL="158750" marR="5080" indent="316865">
              <a:lnSpc>
                <a:spcPct val="150000"/>
              </a:lnSpc>
            </a:pPr>
            <a:r>
              <a:rPr sz="2600" dirty="0">
                <a:latin typeface="Times New Roman"/>
                <a:cs typeface="Times New Roman"/>
              </a:rPr>
              <a:t>New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p</a:t>
            </a:r>
            <a:r>
              <a:rPr sz="2600" dirty="0">
                <a:latin typeface="Times New Roman"/>
                <a:cs typeface="Times New Roman"/>
              </a:rPr>
              <a:t>ro</a:t>
            </a:r>
            <a:r>
              <a:rPr sz="2600" spc="10" dirty="0">
                <a:latin typeface="Times New Roman"/>
                <a:cs typeface="Times New Roman"/>
              </a:rPr>
              <a:t>g</a:t>
            </a:r>
            <a:r>
              <a:rPr sz="2600" dirty="0">
                <a:latin typeface="Times New Roman"/>
                <a:cs typeface="Times New Roman"/>
              </a:rPr>
              <a:t>ra</a:t>
            </a:r>
            <a:r>
              <a:rPr sz="2600" spc="-20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g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en</a:t>
            </a:r>
            <a:r>
              <a:rPr sz="2600" spc="10" dirty="0">
                <a:latin typeface="Times New Roman"/>
                <a:cs typeface="Times New Roman"/>
              </a:rPr>
              <a:t>v</a:t>
            </a:r>
            <a:r>
              <a:rPr sz="2600" dirty="0">
                <a:latin typeface="Times New Roman"/>
                <a:cs typeface="Times New Roman"/>
              </a:rPr>
              <a:t>iro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m</a:t>
            </a:r>
            <a:r>
              <a:rPr sz="2600" spc="-15" dirty="0">
                <a:latin typeface="Times New Roman"/>
                <a:cs typeface="Times New Roman"/>
              </a:rPr>
              <a:t>e</a:t>
            </a:r>
            <a:r>
              <a:rPr sz="2600" spc="5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ts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d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15" dirty="0">
                <a:latin typeface="Times New Roman"/>
                <a:cs typeface="Times New Roman"/>
              </a:rPr>
              <a:t>s</a:t>
            </a:r>
            <a:r>
              <a:rPr sz="2600" dirty="0">
                <a:latin typeface="Times New Roman"/>
                <a:cs typeface="Times New Roman"/>
              </a:rPr>
              <a:t>ig</a:t>
            </a:r>
            <a:r>
              <a:rPr sz="2600" spc="10" dirty="0">
                <a:latin typeface="Times New Roman"/>
                <a:cs typeface="Times New Roman"/>
              </a:rPr>
              <a:t>n</a:t>
            </a:r>
            <a:r>
              <a:rPr sz="2600" dirty="0">
                <a:latin typeface="Times New Roman"/>
                <a:cs typeface="Times New Roman"/>
              </a:rPr>
              <a:t>ed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to </a:t>
            </a:r>
            <a:r>
              <a:rPr sz="2600" spc="5" dirty="0">
                <a:latin typeface="Times New Roman"/>
                <a:cs typeface="Times New Roman"/>
              </a:rPr>
              <a:t>g</a:t>
            </a:r>
            <a:r>
              <a:rPr sz="2600" dirty="0">
                <a:latin typeface="Times New Roman"/>
                <a:cs typeface="Times New Roman"/>
              </a:rPr>
              <a:t>et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their  </a:t>
            </a:r>
            <a:r>
              <a:rPr sz="2600" spc="-5" dirty="0">
                <a:latin typeface="Times New Roman"/>
                <a:cs typeface="Times New Roman"/>
              </a:rPr>
              <a:t>parallelism</a:t>
            </a:r>
            <a:r>
              <a:rPr sz="2600" spc="5" dirty="0">
                <a:latin typeface="Times New Roman"/>
                <a:cs typeface="Times New Roman"/>
              </a:rPr>
              <a:t> not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supercomputer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but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from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computing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clusters</a:t>
            </a:r>
            <a:endParaRPr sz="2600" dirty="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  <a:spcBef>
                <a:spcPts val="1560"/>
              </a:spcBef>
            </a:pPr>
            <a:r>
              <a:rPr sz="2600" dirty="0">
                <a:latin typeface="Times New Roman"/>
                <a:cs typeface="Times New Roman"/>
              </a:rPr>
              <a:t>Bottom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the stack:</a:t>
            </a:r>
            <a:r>
              <a:rPr sz="2600" dirty="0">
                <a:latin typeface="Times New Roman"/>
                <a:cs typeface="Times New Roman"/>
              </a:rPr>
              <a:t> distributed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file</a:t>
            </a:r>
            <a:r>
              <a:rPr sz="2600" dirty="0">
                <a:latin typeface="Times New Roman"/>
                <a:cs typeface="Times New Roman"/>
              </a:rPr>
              <a:t> system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(DFS)</a:t>
            </a:r>
          </a:p>
          <a:p>
            <a:pPr marL="393700">
              <a:lnSpc>
                <a:spcPct val="100000"/>
              </a:lnSpc>
              <a:spcBef>
                <a:spcPts val="1565"/>
              </a:spcBef>
            </a:pPr>
            <a:r>
              <a:rPr sz="2600" spc="-204" dirty="0">
                <a:latin typeface="Times New Roman"/>
                <a:cs typeface="Times New Roman"/>
              </a:rPr>
              <a:t>W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</a:t>
            </a:r>
            <a:r>
              <a:rPr sz="2600" spc="5" dirty="0">
                <a:latin typeface="Times New Roman"/>
                <a:cs typeface="Times New Roman"/>
              </a:rPr>
              <a:t>v</a:t>
            </a:r>
            <a:r>
              <a:rPr sz="2600" dirty="0">
                <a:latin typeface="Times New Roman"/>
                <a:cs typeface="Times New Roman"/>
              </a:rPr>
              <a:t>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 winner!</a:t>
            </a: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4311248"/>
            <a:ext cx="224790" cy="224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048512" y="62286"/>
            <a:ext cx="101955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339448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1933808"/>
            <a:ext cx="224790" cy="224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2528168"/>
            <a:ext cx="224790" cy="2241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514" y="3089344"/>
            <a:ext cx="187325" cy="1887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514" y="4506664"/>
            <a:ext cx="187325" cy="1887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514" y="5466784"/>
            <a:ext cx="187325" cy="1887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07237" y="1017580"/>
            <a:ext cx="7847965" cy="470344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The New</a:t>
            </a:r>
            <a:r>
              <a:rPr sz="2600" b="1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Software</a:t>
            </a: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Stack -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869" dirty="0">
                <a:latin typeface="Times New Roman"/>
                <a:cs typeface="Times New Roman"/>
              </a:rPr>
              <a:t>—On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the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top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Hadoop</a:t>
            </a:r>
          </a:p>
          <a:p>
            <a:pPr marL="393700">
              <a:lnSpc>
                <a:spcPct val="100000"/>
              </a:lnSpc>
              <a:spcBef>
                <a:spcPts val="1560"/>
              </a:spcBef>
            </a:pPr>
            <a:r>
              <a:rPr sz="2600" spc="-215" dirty="0">
                <a:latin typeface="Times New Roman"/>
                <a:cs typeface="Times New Roman"/>
              </a:rPr>
              <a:t>Hundreds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different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(high-level)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progg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solutions</a:t>
            </a:r>
          </a:p>
          <a:p>
            <a:pPr marL="393700">
              <a:lnSpc>
                <a:spcPct val="100000"/>
              </a:lnSpc>
              <a:spcBef>
                <a:spcPts val="1560"/>
              </a:spcBef>
            </a:pPr>
            <a:r>
              <a:rPr sz="2600" spc="-175" dirty="0">
                <a:latin typeface="Times New Roman"/>
                <a:cs typeface="Times New Roman"/>
              </a:rPr>
              <a:t>T</a:t>
            </a:r>
            <a:r>
              <a:rPr sz="2600" dirty="0">
                <a:latin typeface="Times New Roman"/>
                <a:cs typeface="Times New Roman"/>
              </a:rPr>
              <a:t>wo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Times New Roman"/>
                <a:cs typeface="Times New Roman"/>
              </a:rPr>
              <a:t>m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0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n</a:t>
            </a:r>
            <a:r>
              <a:rPr sz="2600" spc="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</a:t>
            </a:r>
            <a:r>
              <a:rPr sz="2600" spc="-15" dirty="0">
                <a:latin typeface="Times New Roman"/>
                <a:cs typeface="Times New Roman"/>
              </a:rPr>
              <a:t>c</a:t>
            </a:r>
            <a:r>
              <a:rPr sz="2600" dirty="0">
                <a:latin typeface="Times New Roman"/>
                <a:cs typeface="Times New Roman"/>
              </a:rPr>
              <a:t>enar</a:t>
            </a:r>
            <a:r>
              <a:rPr sz="2600" spc="-15" dirty="0">
                <a:latin typeface="Times New Roman"/>
                <a:cs typeface="Times New Roman"/>
              </a:rPr>
              <a:t>i</a:t>
            </a:r>
            <a:r>
              <a:rPr sz="2600" dirty="0">
                <a:latin typeface="Times New Roman"/>
                <a:cs typeface="Times New Roman"/>
              </a:rPr>
              <a:t>os:</a:t>
            </a:r>
          </a:p>
          <a:p>
            <a:pPr marL="844550" marR="5080">
              <a:lnSpc>
                <a:spcPct val="148600"/>
              </a:lnSpc>
              <a:spcBef>
                <a:spcPts val="140"/>
              </a:spcBef>
            </a:pPr>
            <a:r>
              <a:rPr sz="2200" b="1" spc="-170" dirty="0">
                <a:latin typeface="Times New Roman"/>
                <a:cs typeface="Times New Roman"/>
              </a:rPr>
              <a:t>Analytics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b="1" spc="-10" dirty="0">
                <a:latin typeface="Times New Roman"/>
                <a:cs typeface="Times New Roman"/>
              </a:rPr>
              <a:t>(batch/near-real-time):</a:t>
            </a:r>
            <a:r>
              <a:rPr sz="2200" b="1" spc="9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collecting, transforming,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modeling </a:t>
            </a:r>
            <a:r>
              <a:rPr sz="2000" dirty="0">
                <a:latin typeface="Times New Roman"/>
                <a:cs typeface="Times New Roman"/>
              </a:rPr>
              <a:t>data with the goal of discovering useful </a:t>
            </a:r>
            <a:r>
              <a:rPr sz="2000" spc="-5" dirty="0">
                <a:latin typeface="Times New Roman"/>
                <a:cs typeface="Times New Roman"/>
              </a:rPr>
              <a:t>information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supporting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decision-making</a:t>
            </a:r>
          </a:p>
          <a:p>
            <a:pPr marL="844550" marR="26670" indent="69850">
              <a:lnSpc>
                <a:spcPct val="147100"/>
              </a:lnSpc>
              <a:spcBef>
                <a:spcPts val="35"/>
              </a:spcBef>
            </a:pPr>
            <a:r>
              <a:rPr sz="2200" b="1" spc="-5" dirty="0">
                <a:latin typeface="Times New Roman"/>
                <a:cs typeface="Times New Roman"/>
              </a:rPr>
              <a:t>Interactive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(real-time):</a:t>
            </a:r>
            <a:r>
              <a:rPr sz="2200" b="1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processing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returning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sufficiently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quickly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affect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environment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</a:t>
            </a:r>
            <a:endParaRPr sz="2000" dirty="0">
              <a:latin typeface="Times New Roman"/>
              <a:cs typeface="Times New Roman"/>
            </a:endParaRPr>
          </a:p>
          <a:p>
            <a:pPr marL="844550">
              <a:lnSpc>
                <a:spcPct val="100000"/>
              </a:lnSpc>
              <a:spcBef>
                <a:spcPts val="1275"/>
              </a:spcBef>
            </a:pPr>
            <a:r>
              <a:rPr sz="2000" spc="-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-co</a:t>
            </a:r>
            <a:r>
              <a:rPr sz="2000" spc="-20" dirty="0">
                <a:latin typeface="Times New Roman"/>
                <a:cs typeface="Times New Roman"/>
              </a:rPr>
              <a:t>mm</a:t>
            </a:r>
            <a:r>
              <a:rPr sz="2000" dirty="0">
                <a:latin typeface="Times New Roman"/>
                <a:cs typeface="Times New Roman"/>
              </a:rPr>
              <a:t>erce,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</a:t>
            </a:r>
            <a:r>
              <a:rPr sz="2000" spc="-10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rch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engines,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</a:t>
            </a:r>
            <a:r>
              <a:rPr sz="2000" spc="5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k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g</a:t>
            </a:r>
            <a:r>
              <a:rPr sz="2000" dirty="0">
                <a:latin typeface="Times New Roman"/>
                <a:cs typeface="Times New Roman"/>
              </a:rPr>
              <a:t>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…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540" y="15846"/>
            <a:ext cx="823721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The</a:t>
            </a:r>
            <a:r>
              <a:rPr spc="-15" dirty="0"/>
              <a:t> </a:t>
            </a:r>
            <a:r>
              <a:rPr spc="-5" dirty="0"/>
              <a:t>Big</a:t>
            </a:r>
            <a:r>
              <a:rPr spc="-10" dirty="0"/>
              <a:t> </a:t>
            </a:r>
            <a:r>
              <a:rPr spc="-5" dirty="0"/>
              <a:t>Data</a:t>
            </a:r>
            <a:r>
              <a:rPr spc="-10" dirty="0"/>
              <a:t> </a:t>
            </a:r>
            <a:r>
              <a:rPr spc="-5" dirty="0"/>
              <a:t>flow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339448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950" y="1933808"/>
            <a:ext cx="224790" cy="2241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9937" y="1017580"/>
            <a:ext cx="2560955" cy="121539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664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The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6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flow</a:t>
            </a:r>
            <a:endParaRPr sz="26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  <a:spcBef>
                <a:spcPts val="1560"/>
              </a:spcBef>
            </a:pPr>
            <a:r>
              <a:rPr sz="2600" dirty="0">
                <a:latin typeface="Times New Roman"/>
                <a:cs typeface="Times New Roman"/>
              </a:rPr>
              <a:t>—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2400" y="990600"/>
            <a:ext cx="88011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5200" y="193294"/>
            <a:ext cx="2831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A</a:t>
            </a:r>
            <a:r>
              <a:rPr sz="3600" b="1" spc="-20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spc="-65" dirty="0">
                <a:solidFill>
                  <a:srgbClr val="3B8B92"/>
                </a:solidFill>
                <a:latin typeface="Times New Roman"/>
                <a:cs typeface="Times New Roman"/>
              </a:rPr>
              <a:t>r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ecent</a:t>
            </a:r>
            <a:r>
              <a:rPr sz="3600" b="1" spc="1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3B8B92"/>
                </a:solidFill>
                <a:latin typeface="Times New Roman"/>
                <a:cs typeface="Times New Roman"/>
              </a:rPr>
              <a:t>t</a:t>
            </a:r>
            <a:r>
              <a:rPr sz="3600" b="1" spc="-60" dirty="0">
                <a:solidFill>
                  <a:srgbClr val="3B8B92"/>
                </a:solidFill>
                <a:latin typeface="Times New Roman"/>
                <a:cs typeface="Times New Roman"/>
              </a:rPr>
              <a:t>r</a:t>
            </a: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end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339448"/>
            <a:ext cx="224790" cy="2241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5045" y="1215593"/>
            <a:ext cx="237934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b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</a:t>
            </a: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ent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t</a:t>
            </a:r>
            <a:r>
              <a:rPr sz="26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end</a:t>
            </a:r>
            <a:r>
              <a:rPr sz="2600" spc="5" dirty="0">
                <a:latin typeface="Times New Roman"/>
                <a:cs typeface="Times New Roman"/>
              </a:rPr>
              <a:t>—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791" y="990600"/>
            <a:ext cx="8750808" cy="54864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82714" y="193294"/>
            <a:ext cx="1892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Data</a:t>
            </a:r>
            <a:r>
              <a:rPr sz="3600" b="1" spc="-6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lake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339448"/>
            <a:ext cx="224790" cy="2241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3333" y="1215593"/>
            <a:ext cx="1373505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600" b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lake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1000" y="990600"/>
            <a:ext cx="8686800" cy="55245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492" y="15846"/>
            <a:ext cx="836637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Techniques</a:t>
            </a:r>
            <a:r>
              <a:rPr spc="-10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spc="-5" dirty="0"/>
              <a:t>big</a:t>
            </a:r>
            <a:r>
              <a:rPr spc="-10" dirty="0"/>
              <a:t> </a:t>
            </a:r>
            <a:r>
              <a:rPr dirty="0"/>
              <a:t>data</a:t>
            </a:r>
            <a:r>
              <a:rPr spc="-10" dirty="0"/>
              <a:t> </a:t>
            </a:r>
            <a:r>
              <a:rPr spc="-5" dirty="0"/>
              <a:t>analysis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211432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1584615"/>
            <a:ext cx="175336" cy="1725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1889415"/>
            <a:ext cx="175336" cy="1725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2194215"/>
            <a:ext cx="175336" cy="17255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2499015"/>
            <a:ext cx="175336" cy="1725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2803815"/>
            <a:ext cx="175336" cy="17255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3108615"/>
            <a:ext cx="175336" cy="1725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3413415"/>
            <a:ext cx="175336" cy="17255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3718215"/>
            <a:ext cx="175336" cy="1725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4023015"/>
            <a:ext cx="175336" cy="17255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4327815"/>
            <a:ext cx="175336" cy="17255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4632615"/>
            <a:ext cx="175336" cy="1725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4937415"/>
            <a:ext cx="175336" cy="17255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5242215"/>
            <a:ext cx="175336" cy="1725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5547015"/>
            <a:ext cx="175336" cy="17255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07237" y="1087882"/>
            <a:ext cx="4543425" cy="49987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Techniques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for</a:t>
            </a:r>
            <a:r>
              <a:rPr sz="2600" b="1" spc="-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analysis</a:t>
            </a:r>
            <a:endParaRPr lang="en-US" sz="2600" dirty="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20"/>
              </a:spcBef>
            </a:pPr>
            <a:r>
              <a:rPr lang="en-US" sz="2000" dirty="0">
                <a:latin typeface="Times New Roman"/>
                <a:cs typeface="Times New Roman"/>
              </a:rPr>
              <a:t>Extract,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-5" dirty="0">
                <a:latin typeface="Times New Roman"/>
                <a:cs typeface="Times New Roman"/>
              </a:rPr>
              <a:t>transform,</a:t>
            </a:r>
            <a:r>
              <a:rPr lang="en-US" sz="2000" spc="-3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and</a:t>
            </a:r>
            <a:r>
              <a:rPr lang="en-US" sz="2000" spc="-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load</a:t>
            </a:r>
            <a:r>
              <a:rPr lang="en-US" sz="2000" spc="-25" dirty="0">
                <a:latin typeface="Times New Roman"/>
                <a:cs typeface="Times New Roman"/>
              </a:rPr>
              <a:t> </a:t>
            </a:r>
            <a:r>
              <a:rPr lang="en-US" sz="2000" dirty="0">
                <a:latin typeface="Times New Roman"/>
                <a:cs typeface="Times New Roman"/>
              </a:rPr>
              <a:t>(ETL)</a:t>
            </a:r>
          </a:p>
          <a:p>
            <a:pPr marL="338455">
              <a:lnSpc>
                <a:spcPct val="100000"/>
              </a:lnSpc>
              <a:spcBef>
                <a:spcPts val="5"/>
              </a:spcBef>
            </a:pP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sion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integrat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on</a:t>
            </a:r>
          </a:p>
          <a:p>
            <a:pPr marL="338455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ribut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file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em</a:t>
            </a:r>
          </a:p>
          <a:p>
            <a:pPr marL="338455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QL</a:t>
            </a:r>
            <a:r>
              <a:rPr sz="2000" spc="-9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sys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s</a:t>
            </a:r>
          </a:p>
          <a:p>
            <a:pPr marL="3384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o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t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ng</a:t>
            </a:r>
          </a:p>
          <a:p>
            <a:pPr marL="338455">
              <a:lnSpc>
                <a:spcPct val="100000"/>
              </a:lnSpc>
            </a:pPr>
            <a:r>
              <a:rPr sz="2000" spc="-165" dirty="0">
                <a:latin typeface="Times New Roman"/>
                <a:cs typeface="Times New Roman"/>
              </a:rPr>
              <a:t>Analytics</a:t>
            </a:r>
            <a:endParaRPr sz="2000" dirty="0">
              <a:latin typeface="Times New Roman"/>
              <a:cs typeface="Times New Roman"/>
            </a:endParaRPr>
          </a:p>
          <a:p>
            <a:pPr marL="338455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D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ining</a:t>
            </a:r>
          </a:p>
          <a:p>
            <a:pPr marL="3384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Ass</a:t>
            </a:r>
            <a:r>
              <a:rPr sz="2000" spc="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ion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le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ar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ing</a:t>
            </a:r>
          </a:p>
          <a:p>
            <a:pPr marL="338455">
              <a:lnSpc>
                <a:spcPct val="100000"/>
              </a:lnSpc>
            </a:pPr>
            <a:r>
              <a:rPr sz="2000" spc="-105" dirty="0">
                <a:latin typeface="Times New Roman"/>
                <a:cs typeface="Times New Roman"/>
              </a:rPr>
              <a:t>Classification</a:t>
            </a:r>
            <a:endParaRPr sz="2000" dirty="0">
              <a:latin typeface="Times New Roman"/>
              <a:cs typeface="Times New Roman"/>
            </a:endParaRPr>
          </a:p>
          <a:p>
            <a:pPr marL="33845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Times New Roman"/>
                <a:cs typeface="Times New Roman"/>
              </a:rPr>
              <a:t>C</a:t>
            </a:r>
            <a:r>
              <a:rPr sz="2000" spc="-10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ust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anal</a:t>
            </a:r>
            <a:r>
              <a:rPr sz="2000" spc="-10" dirty="0">
                <a:latin typeface="Times New Roman"/>
                <a:cs typeface="Times New Roman"/>
              </a:rPr>
              <a:t>y</a:t>
            </a:r>
            <a:r>
              <a:rPr sz="2000" dirty="0">
                <a:latin typeface="Times New Roman"/>
                <a:cs typeface="Times New Roman"/>
              </a:rPr>
              <a:t>sis</a:t>
            </a:r>
          </a:p>
          <a:p>
            <a:pPr marL="338455">
              <a:lnSpc>
                <a:spcPct val="100000"/>
              </a:lnSpc>
            </a:pPr>
            <a:r>
              <a:rPr sz="2000" spc="-135" dirty="0">
                <a:latin typeface="Times New Roman"/>
                <a:cs typeface="Times New Roman"/>
              </a:rPr>
              <a:t>Regression</a:t>
            </a:r>
            <a:endParaRPr sz="2000" dirty="0">
              <a:latin typeface="Times New Roman"/>
              <a:cs typeface="Times New Roman"/>
            </a:endParaRPr>
          </a:p>
          <a:p>
            <a:pPr marL="3384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Ma</a:t>
            </a:r>
            <a:r>
              <a:rPr sz="2000" spc="-10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hine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ar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ing</a:t>
            </a:r>
          </a:p>
          <a:p>
            <a:pPr marL="338455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pe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v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ar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ing</a:t>
            </a:r>
          </a:p>
          <a:p>
            <a:pPr marL="338455">
              <a:lnSpc>
                <a:spcPct val="100000"/>
              </a:lnSpc>
            </a:pPr>
            <a:r>
              <a:rPr sz="2000" spc="5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nsu</a:t>
            </a:r>
            <a:r>
              <a:rPr sz="2000" spc="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e</a:t>
            </a:r>
            <a:r>
              <a:rPr sz="2000" spc="-10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v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ar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ing</a:t>
            </a:r>
          </a:p>
          <a:p>
            <a:pPr marL="338455">
              <a:lnSpc>
                <a:spcPct val="100000"/>
              </a:lnSpc>
            </a:pPr>
            <a:r>
              <a:rPr sz="2000" spc="-110" dirty="0">
                <a:latin typeface="Times New Roman"/>
                <a:cs typeface="Times New Roman"/>
              </a:rPr>
              <a:t>Crowdsourcing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111" y="5851815"/>
            <a:ext cx="175336" cy="172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86" y="76805"/>
            <a:ext cx="789675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6559" y="1335712"/>
            <a:ext cx="21717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760" y="1930072"/>
            <a:ext cx="217170" cy="2241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760" y="2524432"/>
            <a:ext cx="217170" cy="2241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796" y="3118792"/>
            <a:ext cx="250651" cy="2279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3713152"/>
            <a:ext cx="250651" cy="22791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996" y="4307512"/>
            <a:ext cx="250651" cy="22791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10285" y="1017580"/>
            <a:ext cx="6953250" cy="4187825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600" dirty="0">
                <a:latin typeface="Times New Roman"/>
                <a:cs typeface="Times New Roman"/>
              </a:rPr>
              <a:t>How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much </a:t>
            </a:r>
            <a:r>
              <a:rPr sz="2600" dirty="0">
                <a:latin typeface="Times New Roman"/>
                <a:cs typeface="Times New Roman"/>
              </a:rPr>
              <a:t>is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zettabyte?</a:t>
            </a:r>
            <a:endParaRPr sz="26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560"/>
              </a:spcBef>
            </a:pPr>
            <a:r>
              <a:rPr sz="2600" dirty="0">
                <a:latin typeface="Times New Roman"/>
                <a:cs typeface="Times New Roman"/>
              </a:rPr>
              <a:t>1,000,000,000,000,000,000,000</a:t>
            </a:r>
            <a:r>
              <a:rPr sz="2600" spc="-5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bytes</a:t>
            </a:r>
            <a:endParaRPr sz="2600">
              <a:latin typeface="Times New Roman"/>
              <a:cs typeface="Times New Roman"/>
            </a:endParaRPr>
          </a:p>
          <a:p>
            <a:pPr marL="30480" marR="5080" indent="420370">
              <a:lnSpc>
                <a:spcPts val="4680"/>
              </a:lnSpc>
              <a:spcBef>
                <a:spcPts val="420"/>
              </a:spcBef>
            </a:pP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4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stack</a:t>
            </a:r>
            <a:r>
              <a:rPr sz="2600" dirty="0">
                <a:latin typeface="Times New Roman"/>
                <a:cs typeface="Times New Roman"/>
              </a:rPr>
              <a:t> of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1TB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hard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disks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that </a:t>
            </a:r>
            <a:r>
              <a:rPr sz="2600" spc="-10" dirty="0">
                <a:latin typeface="Times New Roman"/>
                <a:cs typeface="Times New Roman"/>
              </a:rPr>
              <a:t>is</a:t>
            </a:r>
            <a:r>
              <a:rPr sz="2600" spc="-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25,400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5" dirty="0">
                <a:latin typeface="Times New Roman"/>
                <a:cs typeface="Times New Roman"/>
              </a:rPr>
              <a:t>km</a:t>
            </a:r>
            <a:r>
              <a:rPr sz="2600" dirty="0">
                <a:latin typeface="Times New Roman"/>
                <a:cs typeface="Times New Roman"/>
              </a:rPr>
              <a:t> high </a:t>
            </a:r>
            <a:r>
              <a:rPr sz="2600" spc="-63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How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many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data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 a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day?</a:t>
            </a:r>
            <a:endParaRPr sz="260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1145"/>
              </a:spcBef>
            </a:pPr>
            <a:r>
              <a:rPr sz="2600" dirty="0">
                <a:latin typeface="Times New Roman"/>
                <a:cs typeface="Times New Roman"/>
              </a:rPr>
              <a:t>7</a:t>
            </a:r>
            <a:r>
              <a:rPr sz="2600" spc="-6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TB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Times New Roman"/>
                <a:cs typeface="Times New Roman"/>
              </a:rPr>
              <a:t>(Twitter)</a:t>
            </a:r>
            <a:endParaRPr sz="2600">
              <a:latin typeface="Times New Roman"/>
              <a:cs typeface="Times New Roman"/>
            </a:endParaRPr>
          </a:p>
          <a:p>
            <a:pPr marL="487680">
              <a:lnSpc>
                <a:spcPct val="100000"/>
              </a:lnSpc>
              <a:spcBef>
                <a:spcPts val="1560"/>
              </a:spcBef>
            </a:pPr>
            <a:r>
              <a:rPr sz="2600" dirty="0">
                <a:latin typeface="Times New Roman"/>
                <a:cs typeface="Times New Roman"/>
              </a:rPr>
              <a:t>10</a:t>
            </a:r>
            <a:r>
              <a:rPr sz="2600" spc="-8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TB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(Facebook)</a:t>
            </a:r>
            <a:endParaRPr sz="26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1560"/>
              </a:spcBef>
            </a:pPr>
            <a:r>
              <a:rPr sz="2600" spc="5" dirty="0">
                <a:latin typeface="Times New Roman"/>
                <a:cs typeface="Times New Roman"/>
              </a:rPr>
              <a:t>90%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of </a:t>
            </a:r>
            <a:r>
              <a:rPr sz="2600" spc="-5" dirty="0">
                <a:latin typeface="Times New Roman"/>
                <a:cs typeface="Times New Roman"/>
              </a:rPr>
              <a:t>world's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data: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generated</a:t>
            </a:r>
            <a:r>
              <a:rPr sz="2600" spc="-2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over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last </a:t>
            </a:r>
            <a:r>
              <a:rPr sz="2600" dirty="0">
                <a:latin typeface="Times New Roman"/>
                <a:cs typeface="Times New Roman"/>
              </a:rPr>
              <a:t>two </a:t>
            </a:r>
            <a:r>
              <a:rPr sz="2600" spc="-5" dirty="0">
                <a:latin typeface="Times New Roman"/>
                <a:cs typeface="Times New Roman"/>
              </a:rPr>
              <a:t>years!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2750" y="4905608"/>
            <a:ext cx="224790" cy="2241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5976" y="193294"/>
            <a:ext cx="3478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Goals</a:t>
            </a:r>
            <a:r>
              <a:rPr sz="3600" b="1" spc="-2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of</a:t>
            </a:r>
            <a:r>
              <a:rPr sz="3600" b="1" spc="-20" dirty="0">
                <a:solidFill>
                  <a:srgbClr val="3B8B92"/>
                </a:solidFill>
                <a:latin typeface="Times New Roman"/>
                <a:cs typeface="Times New Roman"/>
              </a:rPr>
              <a:t> </a:t>
            </a:r>
            <a:r>
              <a:rPr sz="3600" b="1" spc="-5" dirty="0">
                <a:solidFill>
                  <a:srgbClr val="3B8B92"/>
                </a:solidFill>
                <a:latin typeface="Times New Roman"/>
                <a:cs typeface="Times New Roman"/>
              </a:rPr>
              <a:t>analytics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211432"/>
            <a:ext cx="224790" cy="22417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3333" y="1087882"/>
            <a:ext cx="252285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Goals</a:t>
            </a:r>
            <a:r>
              <a:rPr sz="2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600" b="1" spc="-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analytics</a:t>
            </a:r>
            <a:endParaRPr sz="26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392" y="1024127"/>
            <a:ext cx="8939784" cy="549097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0" dirty="0"/>
              <a:t>Sa</a:t>
            </a:r>
            <a:r>
              <a:rPr spc="-70" dirty="0"/>
              <a:t>t</a:t>
            </a:r>
            <a:r>
              <a:rPr spc="-75" dirty="0"/>
              <a:t>ishku</a:t>
            </a:r>
            <a:r>
              <a:rPr spc="-110" dirty="0"/>
              <a:t>m</a:t>
            </a:r>
            <a:r>
              <a:rPr spc="90" dirty="0"/>
              <a:t>a</a:t>
            </a:r>
            <a:r>
              <a:rPr spc="-155" dirty="0"/>
              <a:t>r</a:t>
            </a:r>
            <a:r>
              <a:rPr spc="-65" dirty="0"/>
              <a:t> </a:t>
            </a:r>
            <a:r>
              <a:rPr spc="5" dirty="0"/>
              <a:t>V</a:t>
            </a:r>
            <a:r>
              <a:rPr spc="90" dirty="0"/>
              <a:t>a</a:t>
            </a:r>
            <a:r>
              <a:rPr spc="-60" dirty="0"/>
              <a:t>r</a:t>
            </a:r>
            <a:r>
              <a:rPr spc="-125" dirty="0"/>
              <a:t>m</a:t>
            </a:r>
            <a:r>
              <a:rPr spc="95" dirty="0"/>
              <a:t>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7540" y="138957"/>
            <a:ext cx="823607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Data</a:t>
            </a:r>
            <a:r>
              <a:rPr sz="4000" spc="5" dirty="0"/>
              <a:t> </a:t>
            </a:r>
            <a:r>
              <a:rPr sz="4000" spc="-5" dirty="0"/>
              <a:t>scientist:</a:t>
            </a:r>
            <a:r>
              <a:rPr sz="4000" spc="10" dirty="0"/>
              <a:t> </a:t>
            </a:r>
            <a:r>
              <a:rPr sz="4000" spc="-5" dirty="0"/>
              <a:t>a</a:t>
            </a:r>
            <a:r>
              <a:rPr sz="4000" spc="10" dirty="0"/>
              <a:t> </a:t>
            </a:r>
            <a:r>
              <a:rPr sz="4000" spc="-5" dirty="0"/>
              <a:t>brand</a:t>
            </a:r>
            <a:r>
              <a:rPr sz="4000" spc="10" dirty="0"/>
              <a:t> </a:t>
            </a:r>
            <a:r>
              <a:rPr sz="4000" spc="-5" dirty="0"/>
              <a:t>new</a:t>
            </a:r>
            <a:r>
              <a:rPr sz="4000" spc="10" dirty="0"/>
              <a:t> </a:t>
            </a:r>
            <a:r>
              <a:rPr sz="4000" spc="-10" dirty="0"/>
              <a:t>profession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211432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314" y="1736032"/>
            <a:ext cx="187325" cy="1887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311" y="2230791"/>
            <a:ext cx="175336" cy="1725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2724174"/>
            <a:ext cx="199313" cy="2064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311" y="3236631"/>
            <a:ext cx="175336" cy="1725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3730014"/>
            <a:ext cx="199313" cy="20647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13333" y="959154"/>
            <a:ext cx="7139305" cy="351790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scientist: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 a</a:t>
            </a:r>
            <a:r>
              <a:rPr sz="26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brand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new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profession</a:t>
            </a:r>
            <a:endParaRPr sz="2600" dirty="0">
              <a:latin typeface="Times New Roman"/>
              <a:cs typeface="Times New Roman"/>
            </a:endParaRPr>
          </a:p>
          <a:p>
            <a:pPr marL="350520">
              <a:lnSpc>
                <a:spcPct val="100000"/>
              </a:lnSpc>
              <a:spcBef>
                <a:spcPts val="935"/>
              </a:spcBef>
            </a:pPr>
            <a:r>
              <a:rPr sz="2400" spc="-5" dirty="0">
                <a:latin typeface="Times New Roman"/>
                <a:cs typeface="Times New Roman"/>
              </a:rPr>
              <a:t>Data Scien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5" dirty="0">
                <a:latin typeface="Times New Roman"/>
                <a:cs typeface="Times New Roman"/>
              </a:rPr>
              <a:t>ist:</a:t>
            </a:r>
            <a:r>
              <a:rPr sz="2400" spc="-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in-demand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Job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21st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Centu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y</a:t>
            </a:r>
          </a:p>
          <a:p>
            <a:pPr marL="902969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Times New Roman"/>
                <a:cs typeface="Times New Roman"/>
              </a:rPr>
              <a:t>[Harward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Business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Review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2013]</a:t>
            </a:r>
          </a:p>
          <a:p>
            <a:pPr marL="368935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scienti</a:t>
            </a:r>
            <a:r>
              <a:rPr sz="2400" spc="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?</a:t>
            </a:r>
            <a:r>
              <a:rPr sz="2400" spc="-1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guide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2015</a:t>
            </a:r>
            <a:r>
              <a:rPr sz="2400" spc="-20" dirty="0">
                <a:latin typeface="Times New Roman"/>
                <a:cs typeface="Times New Roman"/>
              </a:rPr>
              <a:t>'</a:t>
            </a:r>
            <a:r>
              <a:rPr sz="2400" dirty="0">
                <a:latin typeface="Times New Roman"/>
                <a:cs typeface="Times New Roman"/>
              </a:rPr>
              <a:t>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hotte</a:t>
            </a:r>
            <a:r>
              <a:rPr sz="2400" spc="5" dirty="0">
                <a:latin typeface="Times New Roman"/>
                <a:cs typeface="Times New Roman"/>
              </a:rPr>
              <a:t>s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profession</a:t>
            </a:r>
          </a:p>
          <a:p>
            <a:pPr marL="838835">
              <a:lnSpc>
                <a:spcPct val="100000"/>
              </a:lnSpc>
              <a:spcBef>
                <a:spcPts val="1305"/>
              </a:spcBef>
            </a:pPr>
            <a:r>
              <a:rPr sz="2000" dirty="0">
                <a:latin typeface="Times New Roman"/>
                <a:cs typeface="Times New Roman"/>
              </a:rPr>
              <a:t>[Mashable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2015]</a:t>
            </a:r>
            <a:endParaRPr sz="2000" dirty="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1340"/>
              </a:spcBef>
            </a:pPr>
            <a:r>
              <a:rPr sz="2400" spc="-325" dirty="0">
                <a:latin typeface="Times New Roman"/>
                <a:cs typeface="Times New Roman"/>
              </a:rPr>
              <a:t>It’s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official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– 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scientist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best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job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America”</a:t>
            </a:r>
            <a:endParaRPr sz="2400" dirty="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  <a:spcBef>
                <a:spcPts val="1300"/>
              </a:spcBef>
            </a:pPr>
            <a:r>
              <a:rPr sz="2000" dirty="0">
                <a:latin typeface="Times New Roman"/>
                <a:cs typeface="Times New Roman"/>
              </a:rPr>
              <a:t>[Forbes,</a:t>
            </a:r>
            <a:r>
              <a:rPr sz="2000" spc="-7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2016]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311" y="4242472"/>
            <a:ext cx="175336" cy="1725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1339" y="15846"/>
            <a:ext cx="831519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Skills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scientists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480" y="1181689"/>
            <a:ext cx="149859" cy="1548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680" y="1456009"/>
            <a:ext cx="149859" cy="15485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044" y="1928843"/>
            <a:ext cx="112394" cy="12093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044" y="2142203"/>
            <a:ext cx="112394" cy="1209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8044" y="2355563"/>
            <a:ext cx="112394" cy="1209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14273" y="1027976"/>
            <a:ext cx="8341359" cy="14947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b="1" spc="-5" dirty="0">
                <a:latin typeface="Times New Roman"/>
                <a:cs typeface="Times New Roman"/>
              </a:rPr>
              <a:t>Data</a:t>
            </a:r>
            <a:r>
              <a:rPr sz="1800" b="1" dirty="0">
                <a:latin typeface="Times New Roman"/>
                <a:cs typeface="Times New Roman"/>
              </a:rPr>
              <a:t> scientist</a:t>
            </a:r>
            <a:r>
              <a:rPr sz="1800" b="1" spc="-30" dirty="0">
                <a:latin typeface="Times New Roman"/>
                <a:cs typeface="Times New Roman"/>
              </a:rPr>
              <a:t> </a:t>
            </a:r>
            <a:r>
              <a:rPr sz="1800" b="1" spc="-5">
                <a:latin typeface="Times New Roman"/>
                <a:cs typeface="Times New Roman"/>
              </a:rPr>
              <a:t>The</a:t>
            </a:r>
            <a:r>
              <a:rPr sz="1800" b="1">
                <a:latin typeface="Times New Roman"/>
                <a:cs typeface="Times New Roman"/>
              </a:rPr>
              <a:t> </a:t>
            </a:r>
            <a:r>
              <a:rPr lang="en-US" b="1" spc="-5">
                <a:latin typeface="Times New Roman"/>
                <a:cs typeface="Times New Roman"/>
              </a:rPr>
              <a:t>in-demand</a:t>
            </a:r>
            <a:r>
              <a:rPr sz="1800" b="1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Job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the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21st </a:t>
            </a:r>
            <a:r>
              <a:rPr sz="1800" b="1" spc="-5" dirty="0">
                <a:latin typeface="Times New Roman"/>
                <a:cs typeface="Times New Roman"/>
              </a:rPr>
              <a:t>Century</a:t>
            </a:r>
            <a:r>
              <a:rPr sz="1800" b="1" spc="10" dirty="0">
                <a:latin typeface="Times New Roman"/>
                <a:cs typeface="Times New Roman"/>
              </a:rPr>
              <a:t> </a:t>
            </a:r>
            <a:r>
              <a:rPr sz="1800" b="1" spc="-10" dirty="0">
                <a:latin typeface="Times New Roman"/>
                <a:cs typeface="Times New Roman"/>
              </a:rPr>
              <a:t>requires</a:t>
            </a:r>
            <a:endParaRPr sz="1800" dirty="0">
              <a:latin typeface="Times New Roman"/>
              <a:cs typeface="Times New Roman"/>
            </a:endParaRPr>
          </a:p>
          <a:p>
            <a:pPr marL="469265">
              <a:lnSpc>
                <a:spcPct val="100000"/>
              </a:lnSpc>
              <a:spcBef>
                <a:spcPts val="400"/>
              </a:spcBef>
            </a:pP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mixture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5" dirty="0">
                <a:latin typeface="Times New Roman"/>
                <a:cs typeface="Times New Roman"/>
              </a:rPr>
              <a:t> multidisciplinary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skills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ranging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from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intersection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mathematics,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statistics,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computer </a:t>
            </a:r>
            <a:r>
              <a:rPr sz="1400" dirty="0">
                <a:latin typeface="Times New Roman"/>
                <a:cs typeface="Times New Roman"/>
              </a:rPr>
              <a:t>science,</a:t>
            </a:r>
          </a:p>
          <a:p>
            <a:pPr marL="25146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Times New Roman"/>
                <a:cs typeface="Times New Roman"/>
              </a:rPr>
              <a:t>communication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business.</a:t>
            </a:r>
          </a:p>
          <a:p>
            <a:pPr marL="42227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Times New Roman"/>
                <a:cs typeface="Times New Roman"/>
              </a:rPr>
              <a:t>Finding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scientist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hard.</a:t>
            </a:r>
          </a:p>
          <a:p>
            <a:pPr marL="422275" marR="2838450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Finding people </a:t>
            </a:r>
            <a:r>
              <a:rPr sz="1400" spc="-5" dirty="0">
                <a:latin typeface="Times New Roman"/>
                <a:cs typeface="Times New Roman"/>
              </a:rPr>
              <a:t>who </a:t>
            </a:r>
            <a:r>
              <a:rPr sz="1400" dirty="0">
                <a:latin typeface="Times New Roman"/>
                <a:cs typeface="Times New Roman"/>
              </a:rPr>
              <a:t>understand </a:t>
            </a:r>
            <a:r>
              <a:rPr sz="1400" spc="-5" dirty="0">
                <a:latin typeface="Times New Roman"/>
                <a:cs typeface="Times New Roman"/>
              </a:rPr>
              <a:t>who </a:t>
            </a:r>
            <a:r>
              <a:rPr sz="1400" dirty="0">
                <a:latin typeface="Times New Roman"/>
                <a:cs typeface="Times New Roman"/>
              </a:rPr>
              <a:t>a data scientist is, is equally hard.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here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little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cheat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sheet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who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modern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scientist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really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is.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00037" y="2586037"/>
          <a:ext cx="8609965" cy="3929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4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Math</a:t>
                      </a:r>
                      <a:r>
                        <a:rPr sz="1200" b="1" spc="-1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2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Statistics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L w="9525">
                      <a:solidFill>
                        <a:srgbClr val="B6DCDF"/>
                      </a:solidFill>
                      <a:prstDash val="solid"/>
                    </a:lnL>
                    <a:solidFill>
                      <a:srgbClr val="BADFE2"/>
                    </a:solidFill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200" b="1" spc="-1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Programming</a:t>
                      </a:r>
                      <a:r>
                        <a:rPr sz="1200" b="1" spc="3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1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Database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1430" marB="0">
                    <a:lnR w="9525">
                      <a:solidFill>
                        <a:srgbClr val="B6DCDF"/>
                      </a:solidFill>
                      <a:prstDash val="solid"/>
                    </a:lnR>
                    <a:solidFill>
                      <a:srgbClr val="BADF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200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Machine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Learning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9525">
                      <a:solidFill>
                        <a:srgbClr val="B6DCDF"/>
                      </a:solidFill>
                      <a:prstDash val="solid"/>
                    </a:lnL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Computer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Science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Fundamentals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R w="9525">
                      <a:solidFill>
                        <a:srgbClr val="B6DCDF"/>
                      </a:solidFill>
                      <a:prstDash val="solid"/>
                    </a:lnR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96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Statistical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Modeling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Scripting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Language</a:t>
                      </a:r>
                      <a:r>
                        <a:rPr sz="120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e.g Python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089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Experiment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Design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Statistical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Computing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Package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e.g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96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Bayesian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Interface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Database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SQL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NoSQL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96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Supervised Learning:</a:t>
                      </a: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DTree,</a:t>
                      </a:r>
                      <a:r>
                        <a:rPr sz="1200" b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random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forests,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logistic</a:t>
                      </a:r>
                      <a:r>
                        <a:rPr sz="1200" b="1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regression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Relational</a:t>
                      </a:r>
                      <a:r>
                        <a:rPr sz="12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Algebra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96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Unsupervised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Learning: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clustering,</a:t>
                      </a:r>
                      <a:r>
                        <a:rPr sz="1200" b="1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dimensionality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reduction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Databases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Parallel</a:t>
                      </a:r>
                      <a:r>
                        <a:rPr sz="1200" spc="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Query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Processing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96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Optimization:</a:t>
                      </a:r>
                      <a:r>
                        <a:rPr sz="1200" b="1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Gradient</a:t>
                      </a:r>
                      <a:r>
                        <a:rPr sz="1200" b="1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descent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variants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MapReduce Concepts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962">
                <a:tc gridSpan="2">
                  <a:txBody>
                    <a:bodyPr/>
                    <a:lstStyle/>
                    <a:p>
                      <a:pPr marL="154686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Hadoop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Hive/Pig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962">
                <a:tc gridSpan="2">
                  <a:txBody>
                    <a:bodyPr/>
                    <a:lstStyle/>
                    <a:p>
                      <a:pPr marL="130365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Custom</a:t>
                      </a:r>
                      <a:r>
                        <a:rPr sz="12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Reducers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4982">
                <a:tc gridSpan="2">
                  <a:txBody>
                    <a:bodyPr/>
                    <a:lstStyle/>
                    <a:p>
                      <a:pPr marL="44183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Experience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xaaS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like</a:t>
                      </a:r>
                      <a:r>
                        <a:rPr sz="120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35" dirty="0">
                          <a:latin typeface="Times New Roman"/>
                          <a:cs typeface="Times New Roman"/>
                        </a:rPr>
                        <a:t>AWS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9525">
                      <a:solidFill>
                        <a:srgbClr val="B6DCDF"/>
                      </a:solidFill>
                      <a:prstDash val="solid"/>
                    </a:lnL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962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Domain</a:t>
                      </a:r>
                      <a:r>
                        <a:rPr sz="1200" b="1" spc="1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Knowledge</a:t>
                      </a:r>
                      <a:r>
                        <a:rPr sz="1200" b="1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2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Soft</a:t>
                      </a:r>
                      <a:r>
                        <a:rPr sz="1200" b="1" spc="-2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Skills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Communication</a:t>
                      </a:r>
                      <a:r>
                        <a:rPr sz="1200" b="1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60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0066"/>
                          </a:solidFill>
                          <a:latin typeface="Times New Roman"/>
                          <a:cs typeface="Times New Roman"/>
                        </a:rPr>
                        <a:t>Visualization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963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Passionate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the business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Able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to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engage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with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senior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management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9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Curious</a:t>
                      </a:r>
                      <a:r>
                        <a:rPr sz="12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about</a:t>
                      </a:r>
                      <a:r>
                        <a:rPr sz="12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data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Story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telling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skills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97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Influence</a:t>
                      </a:r>
                      <a:r>
                        <a:rPr sz="12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without</a:t>
                      </a:r>
                      <a:r>
                        <a:rPr sz="12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authority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Translate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data-driven</a:t>
                      </a:r>
                      <a:r>
                        <a:rPr sz="120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insights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decision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actions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988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Hacker</a:t>
                      </a:r>
                      <a:r>
                        <a:rPr sz="1200" b="1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mindset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Visual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art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design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97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Problem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Solver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Packages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like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ggplot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or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lattice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705"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Strategic,</a:t>
                      </a:r>
                      <a:r>
                        <a:rPr sz="1200" b="1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Proactive,</a:t>
                      </a:r>
                      <a:r>
                        <a:rPr sz="1200" b="1" spc="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creative,</a:t>
                      </a:r>
                      <a:r>
                        <a:rPr sz="1200" b="1" spc="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innovative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and</a:t>
                      </a: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collaborative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L w="9525">
                      <a:solidFill>
                        <a:srgbClr val="B6DCDF"/>
                      </a:solidFill>
                      <a:prstDash val="solid"/>
                    </a:lnL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4139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Knowledge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any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visualization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tools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e.g.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Flare,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D3.js,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Tableau</a:t>
                      </a: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7620" marB="0">
                    <a:lnR w="9525">
                      <a:solidFill>
                        <a:srgbClr val="B6DCDF"/>
                      </a:solidFill>
                      <a:prstDash val="solid"/>
                    </a:lnR>
                    <a:lnT w="9525">
                      <a:solidFill>
                        <a:srgbClr val="B6DCDF"/>
                      </a:solidFill>
                      <a:prstDash val="solid"/>
                    </a:lnT>
                    <a:lnB w="9525">
                      <a:solidFill>
                        <a:srgbClr val="B6DCD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5846"/>
            <a:ext cx="796023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After</a:t>
            </a:r>
            <a:r>
              <a:rPr spc="-75" dirty="0"/>
              <a:t> </a:t>
            </a:r>
            <a:r>
              <a:rPr spc="-5" dirty="0"/>
              <a:t>this</a:t>
            </a:r>
            <a:r>
              <a:rPr spc="-15" dirty="0"/>
              <a:t> </a:t>
            </a:r>
            <a:r>
              <a:rPr spc="-5" dirty="0"/>
              <a:t>course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" y="1066800"/>
            <a:ext cx="7980997" cy="51169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6640" y="15846"/>
            <a:ext cx="781799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After</a:t>
            </a:r>
            <a:r>
              <a:rPr spc="-75" dirty="0"/>
              <a:t> </a:t>
            </a:r>
            <a:r>
              <a:rPr spc="-5" dirty="0"/>
              <a:t>this</a:t>
            </a:r>
            <a:r>
              <a:rPr spc="-15" dirty="0"/>
              <a:t> </a:t>
            </a:r>
            <a:r>
              <a:rPr spc="-5" dirty="0"/>
              <a:t>course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idx="1"/>
          </p:nvPr>
        </p:nvSpPr>
        <p:spPr>
          <a:xfrm>
            <a:off x="869314" y="1121412"/>
            <a:ext cx="7543801" cy="48455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00000"/>
              </a:lnSpc>
              <a:spcBef>
                <a:spcPts val="105"/>
              </a:spcBef>
            </a:pPr>
            <a:r>
              <a:rPr sz="2800" b="1" dirty="0"/>
              <a:t>Conclusions</a:t>
            </a:r>
          </a:p>
          <a:p>
            <a:pPr marL="309880">
              <a:lnSpc>
                <a:spcPct val="100000"/>
              </a:lnSpc>
              <a:spcBef>
                <a:spcPts val="5"/>
              </a:spcBef>
            </a:pPr>
            <a:r>
              <a:rPr sz="2400" b="0" spc="-229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 live in t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 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ra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f Big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114" dirty="0">
                <a:solidFill>
                  <a:srgbClr val="000000"/>
                </a:solidFill>
                <a:latin typeface="Times New Roman"/>
                <a:cs typeface="Times New Roman"/>
              </a:rPr>
              <a:t>W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ra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ng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 of a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ailab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lity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400" b="0" spc="-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spc="-45" dirty="0">
                <a:solidFill>
                  <a:srgbClr val="000000"/>
                </a:solidFill>
                <a:latin typeface="Times New Roman"/>
                <a:cs typeface="Times New Roman"/>
              </a:rPr>
              <a:t>f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fere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 areas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Big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oppo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rt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ities to</a:t>
            </a:r>
            <a:r>
              <a:rPr sz="24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b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ig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rob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le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They</a:t>
            </a:r>
            <a:r>
              <a:rPr sz="24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can create val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challe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is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w to m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age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4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u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s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h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em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New</a:t>
            </a:r>
            <a:r>
              <a:rPr sz="24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tech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og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ies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are needed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Meth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do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og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ical</a:t>
            </a:r>
            <a:r>
              <a:rPr sz="2400" b="0" spc="-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as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ects</a:t>
            </a:r>
            <a:r>
              <a:rPr sz="2400" b="0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are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spc="-20" dirty="0">
                <a:solidFill>
                  <a:srgbClr val="000000"/>
                </a:solidFill>
                <a:latin typeface="Times New Roman"/>
                <a:cs typeface="Times New Roman"/>
              </a:rPr>
              <a:t>m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po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rta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t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</a:t>
            </a:r>
            <a:r>
              <a:rPr sz="2400" b="0" spc="-1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ra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p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d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ly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ev</a:t>
            </a:r>
            <a:r>
              <a:rPr sz="2400" b="0" spc="5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v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g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area</a:t>
            </a:r>
            <a:endParaRPr sz="2400" dirty="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2400" b="0" spc="-425" dirty="0">
                <a:solidFill>
                  <a:srgbClr val="000000"/>
                </a:solidFill>
                <a:latin typeface="Times New Roman"/>
                <a:cs typeface="Times New Roman"/>
              </a:rPr>
              <a:t>Data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scientists:</a:t>
            </a:r>
            <a:r>
              <a:rPr sz="2400" b="0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the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 current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 hottest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dirty="0">
                <a:solidFill>
                  <a:srgbClr val="000000"/>
                </a:solidFill>
                <a:latin typeface="Times New Roman"/>
                <a:cs typeface="Times New Roman"/>
              </a:rPr>
              <a:t>profession</a:t>
            </a:r>
            <a:r>
              <a:rPr sz="2400" b="0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in</a:t>
            </a:r>
            <a:r>
              <a:rPr sz="2400" b="0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0" spc="-5" dirty="0">
                <a:solidFill>
                  <a:srgbClr val="000000"/>
                </a:solidFill>
                <a:latin typeface="Times New Roman"/>
                <a:cs typeface="Times New Roman"/>
              </a:rPr>
              <a:t>IT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588" y="1236013"/>
            <a:ext cx="274243" cy="27579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314" y="1758892"/>
            <a:ext cx="187325" cy="1887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2133993"/>
            <a:ext cx="236778" cy="2403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2560713"/>
            <a:ext cx="236778" cy="2403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2987433"/>
            <a:ext cx="236778" cy="24039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3414153"/>
            <a:ext cx="236778" cy="2403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3840873"/>
            <a:ext cx="236778" cy="24039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4267593"/>
            <a:ext cx="236778" cy="24039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4694313"/>
            <a:ext cx="236778" cy="24039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53" y="5121033"/>
            <a:ext cx="236778" cy="2403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0915" y="79854"/>
            <a:ext cx="813600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Characteristics</a:t>
            </a:r>
            <a:r>
              <a:rPr b="0" spc="-3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Big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Data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3890" y="1016631"/>
            <a:ext cx="5492115" cy="48545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Module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1: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Introduction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Big</a:t>
            </a:r>
            <a:r>
              <a:rPr sz="24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3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2</a:t>
            </a:r>
            <a:r>
              <a:rPr sz="24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400" spc="-3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Hadoop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3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3</a:t>
            </a:r>
            <a:r>
              <a:rPr sz="24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400" spc="-2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NoSQL</a:t>
            </a:r>
            <a:endParaRPr sz="2400" dirty="0">
              <a:latin typeface="Times New Roman"/>
              <a:cs typeface="Times New Roman"/>
            </a:endParaRPr>
          </a:p>
          <a:p>
            <a:pPr marL="12700" marR="189865">
              <a:lnSpc>
                <a:spcPts val="3460"/>
              </a:lnSpc>
              <a:spcBef>
                <a:spcPts val="210"/>
              </a:spcBef>
            </a:pP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4: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MapReduce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and New</a:t>
            </a:r>
            <a:r>
              <a:rPr sz="2400" spc="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S/w</a:t>
            </a:r>
            <a:r>
              <a:rPr sz="2400" spc="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Stack </a:t>
            </a:r>
            <a:r>
              <a:rPr sz="2400" spc="-58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5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4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Finding</a:t>
            </a:r>
            <a:r>
              <a:rPr sz="24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similar</a:t>
            </a:r>
            <a:r>
              <a:rPr sz="2400" spc="-2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Items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6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 :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Mining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Data</a:t>
            </a:r>
            <a:r>
              <a:rPr sz="24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Stream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7</a:t>
            </a:r>
            <a:r>
              <a:rPr sz="24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Link</a:t>
            </a:r>
            <a:r>
              <a:rPr sz="24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Analysis</a:t>
            </a:r>
            <a:endParaRPr sz="2400" dirty="0">
              <a:latin typeface="Times New Roman"/>
              <a:cs typeface="Times New Roman"/>
            </a:endParaRPr>
          </a:p>
          <a:p>
            <a:pPr marL="12700" marR="2021839">
              <a:lnSpc>
                <a:spcPct val="120000"/>
              </a:lnSpc>
            </a:pP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8:</a:t>
            </a:r>
            <a:r>
              <a:rPr sz="24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Frequent</a:t>
            </a:r>
            <a:r>
              <a:rPr sz="2400" spc="-1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item</a:t>
            </a:r>
            <a:r>
              <a:rPr sz="2400" spc="-3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set </a:t>
            </a:r>
            <a:r>
              <a:rPr sz="2400" spc="-58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9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:</a:t>
            </a:r>
            <a:r>
              <a:rPr sz="2400" spc="-1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Clustering</a:t>
            </a:r>
            <a:endParaRPr sz="2400" dirty="0">
              <a:latin typeface="Times New Roman"/>
              <a:cs typeface="Times New Roman"/>
            </a:endParaRPr>
          </a:p>
          <a:p>
            <a:pPr marL="12700" marR="5080">
              <a:lnSpc>
                <a:spcPts val="3460"/>
              </a:lnSpc>
              <a:spcBef>
                <a:spcPts val="95"/>
              </a:spcBef>
            </a:pP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Module 10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Recommendation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system </a:t>
            </a:r>
            <a:r>
              <a:rPr sz="2400" spc="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Module</a:t>
            </a:r>
            <a:r>
              <a:rPr sz="2400" spc="-2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11:</a:t>
            </a:r>
            <a:r>
              <a:rPr sz="2400" spc="-2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Mining</a:t>
            </a:r>
            <a:r>
              <a:rPr sz="2400" spc="-25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9ED2D6"/>
                </a:solidFill>
                <a:latin typeface="Times New Roman"/>
                <a:cs typeface="Times New Roman"/>
              </a:rPr>
              <a:t>Social-Networks</a:t>
            </a:r>
            <a:r>
              <a:rPr sz="2400" spc="-50" dirty="0">
                <a:solidFill>
                  <a:srgbClr val="9ED2D6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9ED2D6"/>
                </a:solidFill>
                <a:latin typeface="Times New Roman"/>
                <a:cs typeface="Times New Roman"/>
              </a:rPr>
              <a:t>Graphs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79091"/>
            <a:ext cx="784567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9999"/>
                </a:solidFill>
                <a:latin typeface="Arial"/>
                <a:cs typeface="Arial"/>
              </a:rPr>
              <a:t>Ref</a:t>
            </a:r>
            <a:r>
              <a:rPr dirty="0">
                <a:solidFill>
                  <a:srgbClr val="009999"/>
                </a:solidFill>
                <a:latin typeface="Arial"/>
                <a:cs typeface="Arial"/>
              </a:rPr>
              <a:t>e</a:t>
            </a:r>
            <a:r>
              <a:rPr spc="-5" dirty="0">
                <a:solidFill>
                  <a:srgbClr val="009999"/>
                </a:solidFill>
                <a:latin typeface="Arial"/>
                <a:cs typeface="Arial"/>
              </a:rPr>
              <a:t>rences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833627"/>
            <a:ext cx="9144000" cy="85725"/>
            <a:chOff x="0" y="833627"/>
            <a:chExt cx="9144000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5151"/>
              <a:ext cx="9143999" cy="792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800" y="833627"/>
              <a:ext cx="457199" cy="8534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8831" y="6608165"/>
            <a:ext cx="15367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dirty="0">
                <a:latin typeface="Times New Roman"/>
                <a:cs typeface="Times New Roman"/>
              </a:rPr>
              <a:t>66</a:t>
            </a:r>
            <a:endParaRPr sz="1000" dirty="0">
              <a:latin typeface="Times New Roman"/>
              <a:cs typeface="Times New Roman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614" y="1084944"/>
            <a:ext cx="108585" cy="1209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8614" y="3805284"/>
            <a:ext cx="108585" cy="12093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2320" y="964539"/>
            <a:ext cx="8357870" cy="55378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495"/>
              </a:spcBef>
            </a:pPr>
            <a:r>
              <a:rPr sz="1400" b="1" spc="-35" dirty="0">
                <a:latin typeface="Times New Roman"/>
                <a:cs typeface="Times New Roman"/>
              </a:rPr>
              <a:t>Text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Books:</a:t>
            </a:r>
            <a:endParaRPr sz="1400">
              <a:latin typeface="Times New Roman"/>
              <a:cs typeface="Times New Roman"/>
            </a:endParaRPr>
          </a:p>
          <a:p>
            <a:pPr marL="180340" indent="-16764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180340" algn="l"/>
              </a:tabLst>
            </a:pPr>
            <a:r>
              <a:rPr sz="1400" dirty="0">
                <a:latin typeface="Times New Roman"/>
                <a:cs typeface="Times New Roman"/>
              </a:rPr>
              <a:t>Anand</a:t>
            </a:r>
            <a:r>
              <a:rPr sz="1400" spc="-5" dirty="0">
                <a:latin typeface="Times New Roman"/>
                <a:cs typeface="Times New Roman"/>
              </a:rPr>
              <a:t> Rajaraman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and</a:t>
            </a:r>
            <a:r>
              <a:rPr sz="1400" spc="-5" dirty="0">
                <a:latin typeface="Times New Roman"/>
                <a:cs typeface="Times New Roman"/>
              </a:rPr>
              <a:t> Jeff Ullman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“</a:t>
            </a:r>
            <a:r>
              <a:rPr sz="1400" b="1" spc="-10" dirty="0">
                <a:latin typeface="Times New Roman"/>
                <a:cs typeface="Times New Roman"/>
              </a:rPr>
              <a:t>Mining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Massive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Datasets</a:t>
            </a:r>
            <a:r>
              <a:rPr sz="1400" dirty="0">
                <a:latin typeface="Times New Roman"/>
                <a:cs typeface="Times New Roman"/>
              </a:rPr>
              <a:t>”,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Cambridge </a:t>
            </a:r>
            <a:r>
              <a:rPr sz="1400" dirty="0">
                <a:latin typeface="Times New Roman"/>
                <a:cs typeface="Times New Roman"/>
              </a:rPr>
              <a:t>University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Press,</a:t>
            </a:r>
            <a:endParaRPr sz="1400">
              <a:latin typeface="Times New Roman"/>
              <a:cs typeface="Times New Roman"/>
            </a:endParaRPr>
          </a:p>
          <a:p>
            <a:pPr marL="179705" indent="-167640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180340" algn="l"/>
              </a:tabLst>
            </a:pPr>
            <a:r>
              <a:rPr sz="1400" spc="-5" dirty="0">
                <a:latin typeface="Times New Roman"/>
                <a:cs typeface="Times New Roman"/>
              </a:rPr>
              <a:t>Alex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Holmes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“Hadoop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Practice”,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Manning</a:t>
            </a:r>
            <a:r>
              <a:rPr sz="1400" spc="-5" dirty="0">
                <a:latin typeface="Times New Roman"/>
                <a:cs typeface="Times New Roman"/>
              </a:rPr>
              <a:t> Press,</a:t>
            </a:r>
            <a:r>
              <a:rPr sz="1400" spc="-15" dirty="0">
                <a:latin typeface="Times New Roman"/>
                <a:cs typeface="Times New Roman"/>
              </a:rPr>
              <a:t> DreamTech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Press.</a:t>
            </a:r>
            <a:endParaRPr sz="1400">
              <a:latin typeface="Times New Roman"/>
              <a:cs typeface="Times New Roman"/>
            </a:endParaRPr>
          </a:p>
          <a:p>
            <a:pPr marL="12700" marR="4826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191135" algn="l"/>
              </a:tabLst>
            </a:pPr>
            <a:r>
              <a:rPr sz="1400" spc="-5" dirty="0">
                <a:latin typeface="Times New Roman"/>
                <a:cs typeface="Times New Roman"/>
              </a:rPr>
              <a:t>Dan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McCreary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Kelly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“</a:t>
            </a:r>
            <a:r>
              <a:rPr sz="1400" b="1" spc="-5" dirty="0">
                <a:latin typeface="Times New Roman"/>
                <a:cs typeface="Times New Roman"/>
              </a:rPr>
              <a:t>Making</a:t>
            </a:r>
            <a:r>
              <a:rPr sz="1400" b="1" spc="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Sense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NoSQL”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–</a:t>
            </a:r>
            <a:r>
              <a:rPr sz="1400" b="1" spc="-7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</a:t>
            </a:r>
            <a:r>
              <a:rPr sz="1400" b="1" spc="-7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guide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managers </a:t>
            </a:r>
            <a:r>
              <a:rPr sz="1400" b="1" dirty="0">
                <a:latin typeface="Times New Roman"/>
                <a:cs typeface="Times New Roman"/>
              </a:rPr>
              <a:t>and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the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rest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of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Times New Roman"/>
                <a:cs typeface="Times New Roman"/>
              </a:rPr>
              <a:t>us</a:t>
            </a:r>
            <a:r>
              <a:rPr sz="1400" spc="5" dirty="0">
                <a:latin typeface="Times New Roman"/>
                <a:cs typeface="Times New Roman"/>
              </a:rPr>
              <a:t>,</a:t>
            </a:r>
            <a:r>
              <a:rPr sz="1400" dirty="0">
                <a:latin typeface="Times New Roman"/>
                <a:cs typeface="Times New Roman"/>
              </a:rPr>
              <a:t> Manning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Press.</a:t>
            </a:r>
            <a:endParaRPr sz="1400">
              <a:latin typeface="Times New Roman"/>
              <a:cs typeface="Times New Roman"/>
            </a:endParaRPr>
          </a:p>
          <a:p>
            <a:pPr marL="299085" marR="230504" indent="-287020">
              <a:lnSpc>
                <a:spcPct val="100000"/>
              </a:lnSpc>
              <a:spcBef>
                <a:spcPts val="395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210" dirty="0">
                <a:latin typeface="Times New Roman"/>
                <a:cs typeface="Times New Roman"/>
              </a:rPr>
              <a:t>—"Big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Data: The </a:t>
            </a:r>
            <a:r>
              <a:rPr sz="1400" dirty="0">
                <a:latin typeface="Times New Roman"/>
                <a:cs typeface="Times New Roman"/>
              </a:rPr>
              <a:t>next frontier for </a:t>
            </a:r>
            <a:r>
              <a:rPr sz="1400" spc="-5" dirty="0">
                <a:latin typeface="Times New Roman"/>
                <a:cs typeface="Times New Roman"/>
              </a:rPr>
              <a:t>innovation, competition,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productivity". </a:t>
            </a:r>
            <a:r>
              <a:rPr sz="1400" dirty="0">
                <a:latin typeface="Times New Roman"/>
                <a:cs typeface="Times New Roman"/>
              </a:rPr>
              <a:t>Rapporto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McKinsey&amp;Company,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2012.</a:t>
            </a:r>
            <a:endParaRPr sz="14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4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90" dirty="0">
                <a:latin typeface="Times New Roman"/>
                <a:cs typeface="Times New Roman"/>
              </a:rPr>
              <a:t>—"Challenges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5" dirty="0">
                <a:latin typeface="Times New Roman"/>
                <a:cs typeface="Times New Roman"/>
              </a:rPr>
              <a:t> Opportunities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Big </a:t>
            </a:r>
            <a:r>
              <a:rPr sz="1400" spc="-5" dirty="0">
                <a:latin typeface="Times New Roman"/>
                <a:cs typeface="Times New Roman"/>
              </a:rPr>
              <a:t>Data".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community white </a:t>
            </a:r>
            <a:r>
              <a:rPr sz="1400" dirty="0">
                <a:latin typeface="Times New Roman"/>
                <a:cs typeface="Times New Roman"/>
              </a:rPr>
              <a:t>paper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developed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by leading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researchers</a:t>
            </a:r>
            <a:endParaRPr sz="1400">
              <a:latin typeface="Times New Roman"/>
              <a:cs typeface="Times New Roman"/>
            </a:endParaRPr>
          </a:p>
          <a:p>
            <a:pPr marL="299085">
              <a:lnSpc>
                <a:spcPct val="100000"/>
              </a:lnSpc>
            </a:pPr>
            <a:r>
              <a:rPr sz="1400" dirty="0">
                <a:latin typeface="Times New Roman"/>
                <a:cs typeface="Times New Roman"/>
              </a:rPr>
              <a:t>across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United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States,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2012.</a:t>
            </a:r>
            <a:endParaRPr sz="1400">
              <a:latin typeface="Times New Roman"/>
              <a:cs typeface="Times New Roman"/>
            </a:endParaRPr>
          </a:p>
          <a:p>
            <a:pPr marL="299085" marR="5080" indent="-287020">
              <a:lnSpc>
                <a:spcPct val="100000"/>
              </a:lnSpc>
              <a:spcBef>
                <a:spcPts val="409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50" dirty="0">
                <a:latin typeface="Times New Roman"/>
                <a:cs typeface="Times New Roman"/>
              </a:rPr>
              <a:t>—"Taming </a:t>
            </a:r>
            <a:r>
              <a:rPr sz="1400" spc="-5" dirty="0">
                <a:latin typeface="Times New Roman"/>
                <a:cs typeface="Times New Roman"/>
              </a:rPr>
              <a:t>The </a:t>
            </a:r>
            <a:r>
              <a:rPr sz="1400" dirty="0">
                <a:latin typeface="Times New Roman"/>
                <a:cs typeface="Times New Roman"/>
              </a:rPr>
              <a:t>Big </a:t>
            </a:r>
            <a:r>
              <a:rPr sz="1400" spc="-5" dirty="0">
                <a:latin typeface="Times New Roman"/>
                <a:cs typeface="Times New Roman"/>
              </a:rPr>
              <a:t>Data </a:t>
            </a:r>
            <a:r>
              <a:rPr sz="1400" spc="-10" dirty="0">
                <a:latin typeface="Times New Roman"/>
                <a:cs typeface="Times New Roman"/>
              </a:rPr>
              <a:t>Tidal </a:t>
            </a:r>
            <a:r>
              <a:rPr sz="1400" spc="-25" dirty="0">
                <a:latin typeface="Times New Roman"/>
                <a:cs typeface="Times New Roman"/>
              </a:rPr>
              <a:t>Wave: </a:t>
            </a:r>
            <a:r>
              <a:rPr sz="1400" dirty="0">
                <a:latin typeface="Times New Roman"/>
                <a:cs typeface="Times New Roman"/>
              </a:rPr>
              <a:t>Finding </a:t>
            </a:r>
            <a:r>
              <a:rPr sz="1400" spc="-5" dirty="0">
                <a:latin typeface="Times New Roman"/>
                <a:cs typeface="Times New Roman"/>
              </a:rPr>
              <a:t>Opportunities </a:t>
            </a:r>
            <a:r>
              <a:rPr sz="1400" dirty="0">
                <a:latin typeface="Times New Roman"/>
                <a:cs typeface="Times New Roman"/>
              </a:rPr>
              <a:t>in </a:t>
            </a:r>
            <a:r>
              <a:rPr sz="1400" spc="-5" dirty="0">
                <a:latin typeface="Times New Roman"/>
                <a:cs typeface="Times New Roman"/>
              </a:rPr>
              <a:t>Huge Data Streams with </a:t>
            </a:r>
            <a:r>
              <a:rPr sz="1400" dirty="0">
                <a:latin typeface="Times New Roman"/>
                <a:cs typeface="Times New Roman"/>
              </a:rPr>
              <a:t>Advanced </a:t>
            </a:r>
            <a:r>
              <a:rPr sz="1400" spc="-5" dirty="0">
                <a:latin typeface="Times New Roman"/>
                <a:cs typeface="Times New Roman"/>
              </a:rPr>
              <a:t>Analytics". </a:t>
            </a:r>
            <a:r>
              <a:rPr sz="1400" dirty="0">
                <a:latin typeface="Times New Roman"/>
                <a:cs typeface="Times New Roman"/>
              </a:rPr>
              <a:t>Bill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Franks,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John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Wiley</a:t>
            </a:r>
            <a:r>
              <a:rPr sz="1400" dirty="0">
                <a:latin typeface="Times New Roman"/>
                <a:cs typeface="Times New Roman"/>
              </a:rPr>
              <a:t> &amp; Sons,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2012.</a:t>
            </a:r>
            <a:endParaRPr sz="1400">
              <a:latin typeface="Times New Roman"/>
              <a:cs typeface="Times New Roman"/>
            </a:endParaRPr>
          </a:p>
          <a:p>
            <a:pPr marL="181610">
              <a:lnSpc>
                <a:spcPct val="100000"/>
              </a:lnSpc>
              <a:spcBef>
                <a:spcPts val="540"/>
              </a:spcBef>
            </a:pPr>
            <a:r>
              <a:rPr sz="1400" b="1" spc="-5" dirty="0">
                <a:latin typeface="Times New Roman"/>
                <a:cs typeface="Times New Roman"/>
              </a:rPr>
              <a:t>References:</a:t>
            </a:r>
            <a:endParaRPr sz="1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695"/>
              </a:spcBef>
              <a:buAutoNum type="arabicPeriod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Bill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Franks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,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“Taming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The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Big </a:t>
            </a:r>
            <a:r>
              <a:rPr sz="1400" b="1" spc="-5" dirty="0">
                <a:latin typeface="Times New Roman"/>
                <a:cs typeface="Times New Roman"/>
              </a:rPr>
              <a:t>Data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Tidal</a:t>
            </a:r>
            <a:r>
              <a:rPr sz="1400" b="1" spc="-50" dirty="0">
                <a:latin typeface="Times New Roman"/>
                <a:cs typeface="Times New Roman"/>
              </a:rPr>
              <a:t> </a:t>
            </a:r>
            <a:r>
              <a:rPr sz="1400" b="1" spc="-15" dirty="0">
                <a:latin typeface="Times New Roman"/>
                <a:cs typeface="Times New Roman"/>
              </a:rPr>
              <a:t>Wave: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Finding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Opportunities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Huge</a:t>
            </a:r>
            <a:r>
              <a:rPr sz="1400" b="1" spc="-5" dirty="0">
                <a:latin typeface="Times New Roman"/>
                <a:cs typeface="Times New Roman"/>
              </a:rPr>
              <a:t> Data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Streams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With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dv</a:t>
            </a:r>
            <a:r>
              <a:rPr sz="1400" b="1" spc="5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nced</a:t>
            </a:r>
            <a:r>
              <a:rPr sz="1400" b="1" spc="-10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A</a:t>
            </a:r>
            <a:r>
              <a:rPr sz="1400" b="1" dirty="0">
                <a:latin typeface="Times New Roman"/>
                <a:cs typeface="Times New Roman"/>
              </a:rPr>
              <a:t>na</a:t>
            </a:r>
            <a:r>
              <a:rPr sz="1400" b="1" spc="5" dirty="0">
                <a:latin typeface="Times New Roman"/>
                <a:cs typeface="Times New Roman"/>
              </a:rPr>
              <a:t>l</a:t>
            </a:r>
            <a:r>
              <a:rPr sz="1400" b="1" dirty="0">
                <a:latin typeface="Times New Roman"/>
                <a:cs typeface="Times New Roman"/>
              </a:rPr>
              <a:t>yt</a:t>
            </a:r>
            <a:r>
              <a:rPr sz="1400" b="1" spc="-10" dirty="0">
                <a:latin typeface="Times New Roman"/>
                <a:cs typeface="Times New Roman"/>
              </a:rPr>
              <a:t>i</a:t>
            </a:r>
            <a:r>
              <a:rPr sz="1400" b="1" dirty="0">
                <a:latin typeface="Times New Roman"/>
                <a:cs typeface="Times New Roman"/>
              </a:rPr>
              <a:t>c</a:t>
            </a:r>
            <a:r>
              <a:rPr sz="1400" b="1" spc="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”,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75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iley</a:t>
            </a:r>
            <a:endParaRPr sz="1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400"/>
              </a:spcBef>
              <a:buAutoNum type="arabicPeriod" startAt="2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Chuck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Lam,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“</a:t>
            </a:r>
            <a:r>
              <a:rPr sz="1400" b="1" spc="-5" dirty="0">
                <a:latin typeface="Times New Roman"/>
                <a:cs typeface="Times New Roman"/>
              </a:rPr>
              <a:t>Hadoop</a:t>
            </a:r>
            <a:r>
              <a:rPr sz="1400" b="1" spc="-1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</a:t>
            </a:r>
            <a:r>
              <a:rPr sz="1400" b="1" spc="-9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Action</a:t>
            </a:r>
            <a:r>
              <a:rPr sz="1400" dirty="0">
                <a:latin typeface="Times New Roman"/>
                <a:cs typeface="Times New Roman"/>
              </a:rPr>
              <a:t>”,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Dreamtech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Press</a:t>
            </a:r>
            <a:endParaRPr sz="1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405"/>
              </a:spcBef>
              <a:buAutoNum type="arabicPeriod" startAt="2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Judith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Hurwitz,</a:t>
            </a:r>
            <a:r>
              <a:rPr sz="1400" spc="-9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Alan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Nugent,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Dr.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Fern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Halper,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Marcia Kaufman,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“</a:t>
            </a:r>
            <a:r>
              <a:rPr sz="1400" b="1" spc="-5" dirty="0">
                <a:latin typeface="Times New Roman"/>
                <a:cs typeface="Times New Roman"/>
              </a:rPr>
              <a:t>Big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Data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Dummies”,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Wiley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India</a:t>
            </a:r>
            <a:endParaRPr sz="1400">
              <a:latin typeface="Times New Roman"/>
              <a:cs typeface="Times New Roman"/>
            </a:endParaRPr>
          </a:p>
          <a:p>
            <a:pPr marL="12700" marR="56515">
              <a:lnSpc>
                <a:spcPct val="100000"/>
              </a:lnSpc>
              <a:spcBef>
                <a:spcPts val="395"/>
              </a:spcBef>
              <a:buAutoNum type="arabicPeriod" startAt="2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Michael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Minelli,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Michele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Chambers,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Ambiga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Dhiraj,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“</a:t>
            </a:r>
            <a:r>
              <a:rPr sz="1400" b="1" spc="-5" dirty="0">
                <a:latin typeface="Times New Roman"/>
                <a:cs typeface="Times New Roman"/>
              </a:rPr>
              <a:t>Big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Data</a:t>
            </a:r>
            <a:r>
              <a:rPr sz="1400" b="1" dirty="0">
                <a:latin typeface="Times New Roman"/>
                <a:cs typeface="Times New Roman"/>
              </a:rPr>
              <a:t> Big</a:t>
            </a:r>
            <a:r>
              <a:rPr sz="1400" b="1" spc="-9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Analytics: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Emerging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Business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Intelligence </a:t>
            </a:r>
            <a:r>
              <a:rPr sz="1400" b="1" spc="-3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And</a:t>
            </a:r>
            <a:r>
              <a:rPr sz="1400" b="1" spc="-9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Analytic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spc="-25" dirty="0">
                <a:latin typeface="Times New Roman"/>
                <a:cs typeface="Times New Roman"/>
              </a:rPr>
              <a:t>Trends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For</a:t>
            </a:r>
            <a:r>
              <a:rPr sz="1400" b="1" spc="-65" dirty="0">
                <a:latin typeface="Times New Roman"/>
                <a:cs typeface="Times New Roman"/>
              </a:rPr>
              <a:t> </a:t>
            </a:r>
            <a:r>
              <a:rPr sz="1400" b="1" spc="-20" dirty="0">
                <a:latin typeface="Times New Roman"/>
                <a:cs typeface="Times New Roman"/>
              </a:rPr>
              <a:t>Today's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Businesses”, </a:t>
            </a:r>
            <a:r>
              <a:rPr sz="1400" spc="-15" dirty="0">
                <a:latin typeface="Times New Roman"/>
                <a:cs typeface="Times New Roman"/>
              </a:rPr>
              <a:t>Wiley</a:t>
            </a:r>
            <a:r>
              <a:rPr sz="1400" dirty="0">
                <a:latin typeface="Times New Roman"/>
                <a:cs typeface="Times New Roman"/>
              </a:rPr>
              <a:t> India</a:t>
            </a:r>
            <a:endParaRPr sz="1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400"/>
              </a:spcBef>
              <a:buAutoNum type="arabicPeriod" startAt="2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Phil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Simon</a:t>
            </a:r>
            <a:r>
              <a:rPr sz="1400" b="1" spc="-5" dirty="0">
                <a:latin typeface="Times New Roman"/>
                <a:cs typeface="Times New Roman"/>
              </a:rPr>
              <a:t>, </a:t>
            </a:r>
            <a:r>
              <a:rPr sz="1400" b="1" spc="-35" dirty="0">
                <a:latin typeface="Times New Roman"/>
                <a:cs typeface="Times New Roman"/>
              </a:rPr>
              <a:t>“Too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Big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spc="-65" dirty="0">
                <a:latin typeface="Times New Roman"/>
                <a:cs typeface="Times New Roman"/>
              </a:rPr>
              <a:t>To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Ignore: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The </a:t>
            </a:r>
            <a:r>
              <a:rPr sz="1400" b="1" spc="-5" dirty="0">
                <a:latin typeface="Times New Roman"/>
                <a:cs typeface="Times New Roman"/>
              </a:rPr>
              <a:t>Business</a:t>
            </a:r>
            <a:r>
              <a:rPr sz="1400" b="1" spc="-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Case</a:t>
            </a:r>
            <a:r>
              <a:rPr sz="1400" b="1" spc="1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For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Big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Data”,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Wiley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India</a:t>
            </a:r>
            <a:endParaRPr sz="1400">
              <a:latin typeface="Times New Roman"/>
              <a:cs typeface="Times New Roman"/>
            </a:endParaRPr>
          </a:p>
          <a:p>
            <a:pPr marL="12700" marR="673100">
              <a:lnSpc>
                <a:spcPct val="100000"/>
              </a:lnSpc>
              <a:spcBef>
                <a:spcPts val="409"/>
              </a:spcBef>
              <a:buAutoNum type="arabicPeriod" startAt="2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Paul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Zikopoulos,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Chris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Eaton</a:t>
            </a:r>
            <a:r>
              <a:rPr sz="1400" b="1" dirty="0">
                <a:latin typeface="Times New Roman"/>
                <a:cs typeface="Times New Roman"/>
              </a:rPr>
              <a:t>,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“Understanding</a:t>
            </a:r>
            <a:r>
              <a:rPr sz="1400" b="1" dirty="0">
                <a:latin typeface="Times New Roman"/>
                <a:cs typeface="Times New Roman"/>
              </a:rPr>
              <a:t> Big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Data:</a:t>
            </a:r>
            <a:r>
              <a:rPr sz="1400" b="1" spc="-9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Analytics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for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Enterprise</a:t>
            </a:r>
            <a:r>
              <a:rPr sz="1400" b="1" spc="-5" dirty="0">
                <a:latin typeface="Times New Roman"/>
                <a:cs typeface="Times New Roman"/>
              </a:rPr>
              <a:t> Class</a:t>
            </a:r>
            <a:r>
              <a:rPr sz="1400" b="1" spc="2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Hadoop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and </a:t>
            </a:r>
            <a:r>
              <a:rPr sz="1400" b="1" spc="-3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Streaming</a:t>
            </a:r>
            <a:r>
              <a:rPr sz="1400" b="1" spc="-30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Data’,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McGraw </a:t>
            </a:r>
            <a:r>
              <a:rPr sz="1400" spc="-5" dirty="0">
                <a:latin typeface="Times New Roman"/>
                <a:cs typeface="Times New Roman"/>
              </a:rPr>
              <a:t>Hill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Education.</a:t>
            </a:r>
            <a:endParaRPr sz="1400">
              <a:latin typeface="Times New Roman"/>
              <a:cs typeface="Times New Roman"/>
            </a:endParaRPr>
          </a:p>
          <a:p>
            <a:pPr marL="190500" indent="-178435">
              <a:lnSpc>
                <a:spcPct val="100000"/>
              </a:lnSpc>
              <a:spcBef>
                <a:spcPts val="395"/>
              </a:spcBef>
              <a:buAutoNum type="arabicPeriod" startAt="2"/>
              <a:tabLst>
                <a:tab pos="191135" algn="l"/>
              </a:tabLst>
            </a:pPr>
            <a:r>
              <a:rPr sz="1400" dirty="0">
                <a:latin typeface="Times New Roman"/>
                <a:cs typeface="Times New Roman"/>
              </a:rPr>
              <a:t>Boris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Lublinsky,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Kevin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60" dirty="0">
                <a:latin typeface="Times New Roman"/>
                <a:cs typeface="Times New Roman"/>
              </a:rPr>
              <a:t>T.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Smith,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Alexey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Yakubovich</a:t>
            </a:r>
            <a:r>
              <a:rPr sz="1400" b="1" spc="-15" dirty="0">
                <a:latin typeface="Times New Roman"/>
                <a:cs typeface="Times New Roman"/>
              </a:rPr>
              <a:t>,</a:t>
            </a:r>
            <a:r>
              <a:rPr sz="1400" b="1" spc="-3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“Professional</a:t>
            </a:r>
            <a:r>
              <a:rPr sz="1400" b="1" spc="-1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Times New Roman"/>
                <a:cs typeface="Times New Roman"/>
              </a:rPr>
              <a:t>Hadoop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Solutions”,</a:t>
            </a:r>
            <a:r>
              <a:rPr sz="1400" b="1" spc="-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Wiley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India.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10600" y="5178551"/>
            <a:ext cx="533400" cy="1679575"/>
            <a:chOff x="8610600" y="5178551"/>
            <a:chExt cx="533400" cy="1679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200" y="5181599"/>
              <a:ext cx="304799" cy="16602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0" y="5178551"/>
              <a:ext cx="533399" cy="167944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4022" y="2497912"/>
            <a:ext cx="26962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Thank</a:t>
            </a:r>
            <a:r>
              <a:rPr sz="4400" b="0" spc="-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0" dirty="0">
                <a:solidFill>
                  <a:srgbClr val="000000"/>
                </a:solidFill>
                <a:latin typeface="Times New Roman"/>
                <a:cs typeface="Times New Roman"/>
              </a:rPr>
              <a:t>You.</a:t>
            </a:r>
            <a:endParaRPr sz="4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19787" y="89322"/>
            <a:ext cx="100431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211432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1600986"/>
            <a:ext cx="199313" cy="2064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1966746"/>
            <a:ext cx="199313" cy="2064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2332506"/>
            <a:ext cx="199313" cy="2064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2698266"/>
            <a:ext cx="199313" cy="206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3064026"/>
            <a:ext cx="199313" cy="2064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3429786"/>
            <a:ext cx="199313" cy="2064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3795546"/>
            <a:ext cx="199313" cy="206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4161306"/>
            <a:ext cx="199313" cy="2064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4527066"/>
            <a:ext cx="199313" cy="20647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4892826"/>
            <a:ext cx="199313" cy="20647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95045" y="1087882"/>
            <a:ext cx="5459095" cy="4448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600" b="1" spc="-1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simple</a:t>
            </a:r>
            <a:r>
              <a:rPr sz="2600" b="1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</a:t>
            </a:r>
            <a:r>
              <a:rPr sz="26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6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a big data</a:t>
            </a:r>
            <a:r>
              <a:rPr sz="2600" b="1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process</a:t>
            </a:r>
            <a:endParaRPr sz="2600" dirty="0">
              <a:latin typeface="Times New Roman"/>
              <a:cs typeface="Times New Roman"/>
            </a:endParaRPr>
          </a:p>
          <a:p>
            <a:pPr marL="463550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latin typeface="Times New Roman"/>
                <a:cs typeface="Times New Roman"/>
              </a:rPr>
              <a:t>Problem:</a:t>
            </a:r>
            <a:r>
              <a:rPr sz="2400" b="1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sale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town!</a:t>
            </a:r>
          </a:p>
          <a:p>
            <a:pPr marL="387350">
              <a:lnSpc>
                <a:spcPct val="100000"/>
              </a:lnSpc>
              <a:spcBef>
                <a:spcPts val="5"/>
              </a:spcBef>
            </a:pPr>
            <a:r>
              <a:rPr sz="2400" b="1" spc="-150" dirty="0">
                <a:latin typeface="Times New Roman"/>
                <a:cs typeface="Times New Roman"/>
              </a:rPr>
              <a:t>Acquisition:</a:t>
            </a:r>
            <a:endParaRPr sz="2400" dirty="0">
              <a:latin typeface="Times New Roman"/>
              <a:cs typeface="Times New Roman"/>
            </a:endParaRPr>
          </a:p>
          <a:p>
            <a:pPr marL="93345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Sales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customer,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region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</a:t>
            </a:r>
            <a:endParaRPr sz="2400" dirty="0">
              <a:latin typeface="Times New Roman"/>
              <a:cs typeface="Times New Roman"/>
            </a:endParaRPr>
          </a:p>
          <a:p>
            <a:pPr marL="8572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Surveys 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</a:p>
          <a:p>
            <a:pPr marL="8572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Social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</a:t>
            </a:r>
            <a:r>
              <a:rPr sz="2400" spc="-5" dirty="0">
                <a:latin typeface="Times New Roman"/>
                <a:cs typeface="Times New Roman"/>
              </a:rPr>
              <a:t>ks</a:t>
            </a:r>
            <a:endParaRPr sz="2400" dirty="0">
              <a:latin typeface="Times New Roman"/>
              <a:cs typeface="Times New Roman"/>
            </a:endParaRPr>
          </a:p>
          <a:p>
            <a:pPr marL="387350">
              <a:lnSpc>
                <a:spcPct val="100000"/>
              </a:lnSpc>
            </a:pPr>
            <a:r>
              <a:rPr sz="2400" b="1" spc="-150" dirty="0">
                <a:latin typeface="Times New Roman"/>
                <a:cs typeface="Times New Roman"/>
              </a:rPr>
              <a:t>Extraction:</a:t>
            </a:r>
            <a:endParaRPr sz="2400" dirty="0">
              <a:latin typeface="Times New Roman"/>
              <a:cs typeface="Times New Roman"/>
            </a:endParaRPr>
          </a:p>
          <a:p>
            <a:pPr marL="8572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load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re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eipts</a:t>
            </a:r>
          </a:p>
          <a:p>
            <a:pPr marL="8572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u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read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questionnaires</a:t>
            </a:r>
          </a:p>
          <a:p>
            <a:pPr marL="85725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ext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ac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</a:t>
            </a:r>
            <a:r>
              <a:rPr sz="2400" spc="-10" dirty="0">
                <a:latin typeface="Times New Roman"/>
                <a:cs typeface="Times New Roman"/>
              </a:rPr>
              <a:t>o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 </a:t>
            </a:r>
            <a:r>
              <a:rPr sz="2400" spc="-5" dirty="0">
                <a:latin typeface="Times New Roman"/>
                <a:cs typeface="Times New Roman"/>
              </a:rPr>
              <a:t>twi</a:t>
            </a:r>
            <a:r>
              <a:rPr sz="2400" dirty="0">
                <a:latin typeface="Times New Roman"/>
                <a:cs typeface="Times New Roman"/>
              </a:rPr>
              <a:t>tter</a:t>
            </a:r>
          </a:p>
          <a:p>
            <a:pPr marL="387350">
              <a:lnSpc>
                <a:spcPct val="100000"/>
              </a:lnSpc>
            </a:pPr>
            <a:r>
              <a:rPr sz="2400" b="1" spc="-140" dirty="0">
                <a:latin typeface="Times New Roman"/>
                <a:cs typeface="Times New Roman"/>
              </a:rPr>
              <a:t>Integration:</a:t>
            </a:r>
            <a:endParaRPr sz="2400" dirty="0">
              <a:latin typeface="Times New Roman"/>
              <a:cs typeface="Times New Roman"/>
            </a:endParaRPr>
          </a:p>
          <a:p>
            <a:pPr marL="8572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On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basis 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 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ypes</a:t>
            </a: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5258586"/>
            <a:ext cx="199313" cy="206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71600" y="147697"/>
            <a:ext cx="101193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grpSp>
        <p:nvGrpSpPr>
          <p:cNvPr id="3" name="object 3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750" y="1235816"/>
            <a:ext cx="224790" cy="2241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1631466"/>
            <a:ext cx="199313" cy="2064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1997226"/>
            <a:ext cx="199313" cy="20647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2362986"/>
            <a:ext cx="199313" cy="20647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2728746"/>
            <a:ext cx="199313" cy="206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3094506"/>
            <a:ext cx="199313" cy="2064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3460266"/>
            <a:ext cx="199313" cy="2064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518" y="3826026"/>
            <a:ext cx="199313" cy="206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4191786"/>
            <a:ext cx="199313" cy="2064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4557546"/>
            <a:ext cx="199313" cy="206477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3333" y="1087881"/>
            <a:ext cx="7237095" cy="411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simple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example of</a:t>
            </a:r>
            <a:r>
              <a:rPr sz="2800" b="1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big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data</a:t>
            </a:r>
            <a:r>
              <a:rPr sz="2800" b="1" spc="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process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(Contd.)</a:t>
            </a:r>
            <a:endParaRPr sz="2800" dirty="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15"/>
              </a:spcBef>
            </a:pPr>
            <a:r>
              <a:rPr sz="2400" b="1" spc="-180" dirty="0">
                <a:latin typeface="Times New Roman"/>
                <a:cs typeface="Times New Roman"/>
              </a:rPr>
              <a:t>Analysis</a:t>
            </a:r>
            <a:r>
              <a:rPr sz="2400" spc="-180" dirty="0"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lo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pops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bought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people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older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 25</a:t>
            </a:r>
          </a:p>
          <a:p>
            <a:pPr marL="8388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lo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pops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preferred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 people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younger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than 10</a:t>
            </a:r>
          </a:p>
          <a:p>
            <a:pPr marL="368935">
              <a:lnSpc>
                <a:spcPct val="100000"/>
              </a:lnSpc>
            </a:pPr>
            <a:r>
              <a:rPr sz="2400" b="1" spc="-114" dirty="0">
                <a:latin typeface="Times New Roman"/>
                <a:cs typeface="Times New Roman"/>
              </a:rPr>
              <a:t>Interpretation:</a:t>
            </a:r>
            <a:endParaRPr sz="2400" dirty="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Mo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eve: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pops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=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bad t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eth</a:t>
            </a:r>
          </a:p>
          <a:p>
            <a:pPr marL="8388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Boys and gi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spc="-5" dirty="0">
                <a:latin typeface="Times New Roman"/>
                <a:cs typeface="Times New Roman"/>
              </a:rPr>
              <a:t>ls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eve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l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pops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babie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</a:pPr>
            <a:r>
              <a:rPr sz="2400" b="1" spc="-180" dirty="0">
                <a:latin typeface="Times New Roman"/>
                <a:cs typeface="Times New Roman"/>
              </a:rPr>
              <a:t>Decision:</a:t>
            </a:r>
            <a:endParaRPr sz="2400" dirty="0">
              <a:latin typeface="Times New Roman"/>
              <a:cs typeface="Times New Roman"/>
            </a:endParaRPr>
          </a:p>
          <a:p>
            <a:pPr marL="838835">
              <a:lnSpc>
                <a:spcPct val="100000"/>
              </a:lnSpc>
            </a:pPr>
            <a:r>
              <a:rPr sz="2400" spc="-220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ake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lol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ipops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without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sugar</a:t>
            </a:r>
          </a:p>
          <a:p>
            <a:pPr marL="838835">
              <a:lnSpc>
                <a:spcPct val="100000"/>
              </a:lnSpc>
              <a:spcBef>
                <a:spcPts val="5"/>
              </a:spcBef>
            </a:pPr>
            <a:r>
              <a:rPr sz="2400" spc="-215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ask</a:t>
            </a:r>
            <a:r>
              <a:rPr sz="2400" dirty="0">
                <a:latin typeface="Times New Roman"/>
                <a:cs typeface="Times New Roman"/>
              </a:rPr>
              <a:t> dent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adve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se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our lol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dirty="0">
                <a:latin typeface="Times New Roman"/>
                <a:cs typeface="Times New Roman"/>
              </a:rPr>
              <a:t>ipops</a:t>
            </a:r>
          </a:p>
          <a:p>
            <a:pPr marL="838835">
              <a:lnSpc>
                <a:spcPct val="100000"/>
              </a:lnSpc>
            </a:pPr>
            <a:r>
              <a:rPr sz="2400" spc="-215" dirty="0">
                <a:latin typeface="Times New Roman"/>
                <a:cs typeface="Times New Roman"/>
              </a:rPr>
              <a:t>W</a:t>
            </a: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ake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</a:t>
            </a:r>
            <a:r>
              <a:rPr sz="2400" spc="-20" dirty="0">
                <a:latin typeface="Times New Roman"/>
                <a:cs typeface="Times New Roman"/>
              </a:rPr>
              <a:t>mm</a:t>
            </a:r>
            <a:r>
              <a:rPr sz="2400" dirty="0">
                <a:latin typeface="Times New Roman"/>
                <a:cs typeface="Times New Roman"/>
              </a:rPr>
              <a:t>er</a:t>
            </a:r>
            <a:r>
              <a:rPr sz="2400" spc="5" dirty="0">
                <a:latin typeface="Times New Roman"/>
                <a:cs typeface="Times New Roman"/>
              </a:rPr>
              <a:t>c</a:t>
            </a:r>
            <a:r>
              <a:rPr sz="2400" dirty="0">
                <a:latin typeface="Times New Roman"/>
                <a:cs typeface="Times New Roman"/>
              </a:rPr>
              <a:t>ia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</a:t>
            </a:r>
            <a:r>
              <a:rPr sz="2400" spc="-40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get</a:t>
            </a:r>
            <a:r>
              <a:rPr sz="2400" spc="5" dirty="0">
                <a:latin typeface="Times New Roman"/>
                <a:cs typeface="Times New Roman"/>
              </a:rPr>
              <a:t>e</a:t>
            </a:r>
            <a:r>
              <a:rPr sz="2400" dirty="0">
                <a:latin typeface="Times New Roman"/>
                <a:cs typeface="Times New Roman"/>
              </a:rPr>
              <a:t>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boys and g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dirty="0">
                <a:latin typeface="Times New Roman"/>
                <a:cs typeface="Times New Roman"/>
              </a:rPr>
              <a:t>r</a:t>
            </a:r>
            <a:r>
              <a:rPr sz="2400" spc="5" dirty="0">
                <a:latin typeface="Times New Roman"/>
                <a:cs typeface="Times New Roman"/>
              </a:rPr>
              <a:t>l</a:t>
            </a:r>
            <a:r>
              <a:rPr sz="2400" spc="-5" dirty="0">
                <a:latin typeface="Times New Roman"/>
                <a:cs typeface="Times New Roman"/>
              </a:rPr>
              <a:t>s</a:t>
            </a: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6718" y="4923306"/>
            <a:ext cx="199313" cy="206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188" y="3247519"/>
            <a:ext cx="8792210" cy="3511550"/>
            <a:chOff x="149504" y="3235858"/>
            <a:chExt cx="8792210" cy="3511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3589" y="3505033"/>
              <a:ext cx="3692283" cy="32419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923" y="4320539"/>
              <a:ext cx="3072383" cy="20482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504" y="3235858"/>
              <a:ext cx="3736441" cy="32406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939" y="3505199"/>
              <a:ext cx="190500" cy="1783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1557529" y="42584"/>
            <a:ext cx="1027176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5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1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grpSp>
        <p:nvGrpSpPr>
          <p:cNvPr id="8" name="object 8"/>
          <p:cNvGrpSpPr/>
          <p:nvPr/>
        </p:nvGrpSpPr>
        <p:grpSpPr>
          <a:xfrm>
            <a:off x="-4572" y="833627"/>
            <a:ext cx="9153525" cy="85725"/>
            <a:chOff x="-4572" y="833627"/>
            <a:chExt cx="9153525" cy="8572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38199"/>
              <a:ext cx="9144000" cy="76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838199"/>
              <a:ext cx="9144000" cy="76200"/>
            </a:xfrm>
            <a:custGeom>
              <a:avLst/>
              <a:gdLst/>
              <a:ahLst/>
              <a:cxnLst/>
              <a:rect l="l" t="t" r="r" b="b"/>
              <a:pathLst>
                <a:path w="9144000" h="76200">
                  <a:moveTo>
                    <a:pt x="0" y="76200"/>
                  </a:moveTo>
                  <a:lnTo>
                    <a:pt x="9144000" y="762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62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86799" y="833627"/>
              <a:ext cx="457199" cy="8534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6559" y="1207696"/>
            <a:ext cx="217170" cy="2241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826" y="1679275"/>
            <a:ext cx="187613" cy="1754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1826" y="2136475"/>
            <a:ext cx="187613" cy="1754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96341" y="958526"/>
            <a:ext cx="8564880" cy="324421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1120"/>
              </a:spcBef>
            </a:pP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Examples</a:t>
            </a:r>
            <a:r>
              <a:rPr sz="2600" b="1" spc="-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Of</a:t>
            </a:r>
            <a:r>
              <a:rPr sz="26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'Big 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Data'</a:t>
            </a:r>
            <a:endParaRPr sz="2600" dirty="0">
              <a:latin typeface="Times New Roman"/>
              <a:cs typeface="Times New Roman"/>
            </a:endParaRPr>
          </a:p>
          <a:p>
            <a:pPr marL="264160">
              <a:lnSpc>
                <a:spcPct val="100000"/>
              </a:lnSpc>
              <a:spcBef>
                <a:spcPts val="795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NYSE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terabyte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trade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day.</a:t>
            </a:r>
            <a:endParaRPr sz="2000" dirty="0">
              <a:latin typeface="Times New Roman"/>
              <a:cs typeface="Times New Roman"/>
            </a:endParaRPr>
          </a:p>
          <a:p>
            <a:pPr marL="12700" marR="64135" indent="255904">
              <a:lnSpc>
                <a:spcPct val="150000"/>
              </a:lnSpc>
            </a:pPr>
            <a:r>
              <a:rPr sz="2000" spc="-5" dirty="0">
                <a:latin typeface="Times New Roman"/>
                <a:cs typeface="Times New Roman"/>
              </a:rPr>
              <a:t>Statistic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shows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500+terabytes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new 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gets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ingested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databases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social media site </a:t>
            </a:r>
            <a:r>
              <a:rPr sz="2000" dirty="0">
                <a:latin typeface="Times New Roman"/>
                <a:cs typeface="Times New Roman"/>
              </a:rPr>
              <a:t>Facebook, every </a:t>
            </a:r>
            <a:r>
              <a:rPr sz="2000" spc="-35" dirty="0">
                <a:latin typeface="Times New Roman"/>
                <a:cs typeface="Times New Roman"/>
              </a:rPr>
              <a:t>day. </a:t>
            </a:r>
            <a:r>
              <a:rPr sz="2000" dirty="0">
                <a:latin typeface="Times New Roman"/>
                <a:cs typeface="Times New Roman"/>
              </a:rPr>
              <a:t>This data is </a:t>
            </a:r>
            <a:r>
              <a:rPr sz="2000" spc="-5" dirty="0">
                <a:latin typeface="Times New Roman"/>
                <a:cs typeface="Times New Roman"/>
              </a:rPr>
              <a:t>mainly </a:t>
            </a:r>
            <a:r>
              <a:rPr sz="2000" dirty="0">
                <a:latin typeface="Times New Roman"/>
                <a:cs typeface="Times New Roman"/>
              </a:rPr>
              <a:t>generated in </a:t>
            </a:r>
            <a:r>
              <a:rPr sz="2000" spc="-5" dirty="0">
                <a:latin typeface="Times New Roman"/>
                <a:cs typeface="Times New Roman"/>
              </a:rPr>
              <a:t>terms </a:t>
            </a:r>
            <a:r>
              <a:rPr sz="2000" dirty="0">
                <a:latin typeface="Times New Roman"/>
                <a:cs typeface="Times New Roman"/>
              </a:rPr>
              <a:t>of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photo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video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uploads,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message </a:t>
            </a:r>
            <a:r>
              <a:rPr sz="2000" dirty="0">
                <a:latin typeface="Times New Roman"/>
                <a:cs typeface="Times New Roman"/>
              </a:rPr>
              <a:t>exchanges,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putting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comments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Single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Jet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engine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can generate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10+terabytes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30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minutes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flight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time.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Times New Roman"/>
                <a:cs typeface="Times New Roman"/>
              </a:rPr>
              <a:t>Thousand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flights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per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35" dirty="0">
                <a:latin typeface="Times New Roman"/>
                <a:cs typeface="Times New Roman"/>
              </a:rPr>
              <a:t>day,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generation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reaches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up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Petabytes.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a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3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352</TotalTime>
  <Words>3167</Words>
  <Application>Microsoft Office PowerPoint</Application>
  <PresentationFormat>On-screen Show (4:3)</PresentationFormat>
  <Paragraphs>557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</vt:lpstr>
      <vt:lpstr>Arial MT</vt:lpstr>
      <vt:lpstr>Calibri</vt:lpstr>
      <vt:lpstr>Century Gothic</vt:lpstr>
      <vt:lpstr>Corbel</vt:lpstr>
      <vt:lpstr>Microsoft Sans Serif</vt:lpstr>
      <vt:lpstr>Roboto Condensed</vt:lpstr>
      <vt:lpstr>Roboto Condensed Light</vt:lpstr>
      <vt:lpstr>Segoe UI Light</vt:lpstr>
      <vt:lpstr>Times New Roman</vt:lpstr>
      <vt:lpstr>Verdana</vt:lpstr>
      <vt:lpstr>Wingdings</vt:lpstr>
      <vt:lpstr>Wingdings 2</vt:lpstr>
      <vt:lpstr>Wingdings 3</vt:lpstr>
      <vt:lpstr>Frame</vt:lpstr>
      <vt:lpstr>Office Theme</vt:lpstr>
      <vt:lpstr>VIdeo Lecture 16x9 Light Template</vt:lpstr>
      <vt:lpstr>Big Data Analytics</vt:lpstr>
      <vt:lpstr>Big Data Analytics</vt:lpstr>
      <vt:lpstr>Outline</vt:lpstr>
      <vt:lpstr>Introduction to Big Data</vt:lpstr>
      <vt:lpstr>PowerPoint Presentation</vt:lpstr>
      <vt:lpstr>Introduction to Big Data</vt:lpstr>
      <vt:lpstr>Introduction to Big Data</vt:lpstr>
      <vt:lpstr>Introduction to Big Data</vt:lpstr>
      <vt:lpstr>Introduction to Big Data</vt:lpstr>
      <vt:lpstr>Introduction to Big Data</vt:lpstr>
      <vt:lpstr>What to do with these data?</vt:lpstr>
      <vt:lpstr>Smart Decisions</vt:lpstr>
      <vt:lpstr>Characteristics of Big Data</vt:lpstr>
      <vt:lpstr>Introduction to Big Data</vt:lpstr>
      <vt:lpstr>Types of Big Data</vt:lpstr>
      <vt:lpstr>Introduction to Big Data</vt:lpstr>
      <vt:lpstr>PowerPoint Presentation</vt:lpstr>
      <vt:lpstr>PowerPoint Presentation</vt:lpstr>
      <vt:lpstr>Characteristics of Big Data</vt:lpstr>
      <vt:lpstr>Characteristics of Big Data</vt:lpstr>
      <vt:lpstr>Big Data Characteristics</vt:lpstr>
      <vt:lpstr>Big Data Characteristics</vt:lpstr>
      <vt:lpstr>Big Data Characteristics</vt:lpstr>
      <vt:lpstr>Big Data Characteristics</vt:lpstr>
      <vt:lpstr>Big Data Characteristics</vt:lpstr>
      <vt:lpstr>Big Data Characteristics</vt:lpstr>
      <vt:lpstr>Big Data Characteristics</vt:lpstr>
      <vt:lpstr>Volume</vt:lpstr>
      <vt:lpstr>Variety</vt:lpstr>
      <vt:lpstr>Veracity</vt:lpstr>
      <vt:lpstr>Velocity</vt:lpstr>
      <vt:lpstr>Value</vt:lpstr>
      <vt:lpstr>Visualization</vt:lpstr>
      <vt:lpstr>Virality</vt:lpstr>
      <vt:lpstr>Characteristics of Big Data</vt:lpstr>
      <vt:lpstr>Characteristics of Big Data</vt:lpstr>
      <vt:lpstr>Characteristics of Big Data</vt:lpstr>
      <vt:lpstr>Traditional Versus Big Data Approach</vt:lpstr>
      <vt:lpstr>Issues in Big data</vt:lpstr>
      <vt:lpstr>Introduction to Big Data</vt:lpstr>
      <vt:lpstr>Introduction to Big Data</vt:lpstr>
      <vt:lpstr>What to do with these data?</vt:lpstr>
      <vt:lpstr>Smart Decisions</vt:lpstr>
      <vt:lpstr>Characteristics of Big Data</vt:lpstr>
      <vt:lpstr>Data Mining V/s Big Data</vt:lpstr>
      <vt:lpstr>What’s driving Big Data</vt:lpstr>
      <vt:lpstr>Why Big Data Mining?</vt:lpstr>
      <vt:lpstr>Technology for Big Data Analytics</vt:lpstr>
      <vt:lpstr>Case Study of Big Data Solutions</vt:lpstr>
      <vt:lpstr>PowerPoint Presentation</vt:lpstr>
      <vt:lpstr>Introduction to Big Data</vt:lpstr>
      <vt:lpstr>Introduction to Big Data</vt:lpstr>
      <vt:lpstr>Introduction to Big Data</vt:lpstr>
      <vt:lpstr>Introduction to Big Data</vt:lpstr>
      <vt:lpstr>Introduction to Big Data</vt:lpstr>
      <vt:lpstr>The Big Data flow</vt:lpstr>
      <vt:lpstr>PowerPoint Presentation</vt:lpstr>
      <vt:lpstr>PowerPoint Presentation</vt:lpstr>
      <vt:lpstr>Techniques for big data analysis</vt:lpstr>
      <vt:lpstr>PowerPoint Presentation</vt:lpstr>
      <vt:lpstr>Data scientist: a brand new profession</vt:lpstr>
      <vt:lpstr>Skills of data scientists</vt:lpstr>
      <vt:lpstr>After this course</vt:lpstr>
      <vt:lpstr>After this course</vt:lpstr>
      <vt:lpstr>Characteristics of Big Data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slvarma</dc:creator>
  <cp:lastModifiedBy>RITIKA JANI</cp:lastModifiedBy>
  <cp:revision>16</cp:revision>
  <dcterms:created xsi:type="dcterms:W3CDTF">2022-07-20T03:36:55Z</dcterms:created>
  <dcterms:modified xsi:type="dcterms:W3CDTF">2022-08-04T03:37:05Z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2022-07-20T00:00:00Z</vt:filetime>
  </property>
</Properties>
</file>